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8" r:id="rId2"/>
    <p:sldId id="267" r:id="rId3"/>
    <p:sldId id="269" r:id="rId4"/>
    <p:sldId id="265" r:id="rId5"/>
    <p:sldId id="270" r:id="rId6"/>
    <p:sldId id="271" r:id="rId7"/>
    <p:sldId id="273" r:id="rId8"/>
    <p:sldId id="272" r:id="rId9"/>
    <p:sldId id="275"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sh barath" initials="hb" lastIdx="1" clrIdx="0">
    <p:extLst>
      <p:ext uri="{19B8F6BF-5375-455C-9EA6-DF929625EA0E}">
        <p15:presenceInfo xmlns:p15="http://schemas.microsoft.com/office/powerpoint/2012/main" userId="acc22c4c6c59f1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85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5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4BD751B-EB77-448C-85EA-8142B90E250C}"/>
              </a:ext>
            </a:extLst>
          </p:cNvPr>
          <p:cNvPicPr>
            <a:picLocks noChangeAspect="1"/>
          </p:cNvPicPr>
          <p:nvPr/>
        </p:nvPicPr>
        <p:blipFill>
          <a:blip r:embed="rId2"/>
          <a:stretch>
            <a:fillRect/>
          </a:stretch>
        </p:blipFill>
        <p:spPr>
          <a:xfrm>
            <a:off x="9144000" y="17253"/>
            <a:ext cx="5486400" cy="8229600"/>
          </a:xfrm>
          <a:prstGeom prst="rect">
            <a:avLst/>
          </a:prstGeom>
        </p:spPr>
      </p:pic>
      <p:sp>
        <p:nvSpPr>
          <p:cNvPr id="3" name="Text 0">
            <a:extLst>
              <a:ext uri="{FF2B5EF4-FFF2-40B4-BE49-F238E27FC236}">
                <a16:creationId xmlns:a16="http://schemas.microsoft.com/office/drawing/2014/main" id="{7286D793-F7E7-4FBC-8B31-698934A2BFDC}"/>
              </a:ext>
            </a:extLst>
          </p:cNvPr>
          <p:cNvSpPr/>
          <p:nvPr/>
        </p:nvSpPr>
        <p:spPr>
          <a:xfrm>
            <a:off x="837724" y="945833"/>
            <a:ext cx="7468553" cy="2914650"/>
          </a:xfrm>
          <a:prstGeom prst="rect">
            <a:avLst/>
          </a:prstGeom>
          <a:noFill/>
          <a:ln/>
        </p:spPr>
        <p:txBody>
          <a:bodyPr wrap="square" lIns="0" tIns="0" rIns="0" bIns="0" rtlCol="0" anchor="t"/>
          <a:lstStyle/>
          <a:p>
            <a:pPr marL="0" indent="0">
              <a:lnSpc>
                <a:spcPts val="7650"/>
              </a:lnSpc>
              <a:buNone/>
            </a:pPr>
            <a:r>
              <a:rPr lang="en-US" sz="6100" kern="0" spc="-122" dirty="0">
                <a:latin typeface="Times New Roman" panose="02020603050405020304" pitchFamily="18" charset="0"/>
                <a:ea typeface="Source Serif Pro Semi Bold" pitchFamily="34" charset="-122"/>
                <a:cs typeface="Times New Roman" panose="02020603050405020304" pitchFamily="18" charset="0"/>
              </a:rPr>
              <a:t>Introduction to Freelancing with MERN Stack</a:t>
            </a:r>
            <a:endParaRPr lang="en-US" sz="61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EC785615-11E3-4CF1-AF4F-8999863E0159}"/>
              </a:ext>
            </a:extLst>
          </p:cNvPr>
          <p:cNvSpPr/>
          <p:nvPr/>
        </p:nvSpPr>
        <p:spPr>
          <a:xfrm>
            <a:off x="837724" y="4219456"/>
            <a:ext cx="7468553" cy="3064193"/>
          </a:xfrm>
          <a:prstGeom prst="rect">
            <a:avLst/>
          </a:prstGeom>
          <a:noFill/>
          <a:ln/>
        </p:spPr>
        <p:txBody>
          <a:bodyPr wrap="square" lIns="0" tIns="0" rIns="0" bIns="0" rtlCol="0" anchor="t"/>
          <a:lstStyle/>
          <a:p>
            <a:pPr marL="0" indent="0">
              <a:lnSpc>
                <a:spcPts val="3000"/>
              </a:lnSpc>
              <a:buNone/>
            </a:pPr>
            <a:r>
              <a:rPr lang="en-US" sz="1850" kern="0" spc="-38" dirty="0">
                <a:latin typeface="Arial" panose="020B0604020202020204" pitchFamily="34" charset="0"/>
                <a:ea typeface="Source Sans Pro" pitchFamily="34" charset="-122"/>
                <a:cs typeface="Arial" panose="020B0604020202020204" pitchFamily="34" charset="0"/>
              </a:rPr>
              <a:t>In today's rapidly evolving digital landscape, freelancing has emerged as a promising career path, offering flexibility, independence, and the opportunity to showcase your skills on a global stage. The MERN stack - a powerful combination of MongoDB, Express.js, React.js, and Node.js - has become a go-to choice for building robust, scalable, and user-friendly freelance applications. This introduction will guide you through the exciting world of freelancing with the MERN stack, highlighting the key benefits, features, and steps to get you started on your entrepreneurial journey.</a:t>
            </a:r>
            <a:endParaRPr lang="en-US" sz="1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150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A7A9327-A749-4FCB-A988-4EE628F25275}"/>
              </a:ext>
            </a:extLst>
          </p:cNvPr>
          <p:cNvPicPr>
            <a:picLocks noChangeAspect="1"/>
          </p:cNvPicPr>
          <p:nvPr/>
        </p:nvPicPr>
        <p:blipFill>
          <a:blip r:embed="rId2"/>
          <a:stretch>
            <a:fillRect/>
          </a:stretch>
        </p:blipFill>
        <p:spPr>
          <a:xfrm>
            <a:off x="5358" y="0"/>
            <a:ext cx="5486400" cy="8229600"/>
          </a:xfrm>
          <a:prstGeom prst="rect">
            <a:avLst/>
          </a:prstGeom>
        </p:spPr>
      </p:pic>
      <p:sp>
        <p:nvSpPr>
          <p:cNvPr id="3" name="Text 0">
            <a:extLst>
              <a:ext uri="{FF2B5EF4-FFF2-40B4-BE49-F238E27FC236}">
                <a16:creationId xmlns:a16="http://schemas.microsoft.com/office/drawing/2014/main" id="{7B5718E0-A5CB-426B-8050-CAC8DABC8F38}"/>
              </a:ext>
            </a:extLst>
          </p:cNvPr>
          <p:cNvSpPr/>
          <p:nvPr/>
        </p:nvSpPr>
        <p:spPr>
          <a:xfrm>
            <a:off x="6324124" y="783788"/>
            <a:ext cx="5632490" cy="704017"/>
          </a:xfrm>
          <a:prstGeom prst="rect">
            <a:avLst/>
          </a:prstGeom>
          <a:noFill/>
          <a:ln/>
        </p:spPr>
        <p:txBody>
          <a:bodyPr wrap="none" lIns="0" tIns="0" rIns="0" bIns="0" rtlCol="0" anchor="t"/>
          <a:lstStyle/>
          <a:p>
            <a:pPr marL="0" indent="0">
              <a:lnSpc>
                <a:spcPts val="5500"/>
              </a:lnSpc>
              <a:buNone/>
            </a:pPr>
            <a:r>
              <a:rPr lang="en-US" sz="4400" kern="0" spc="-89" dirty="0">
                <a:latin typeface="Times New Roman" panose="02020603050405020304" pitchFamily="18" charset="0"/>
                <a:ea typeface="Source Serif Pro Semi Bold" pitchFamily="34" charset="-122"/>
                <a:cs typeface="Times New Roman" panose="02020603050405020304" pitchFamily="18" charset="0"/>
              </a:rPr>
              <a:t>What is MERN Stack?</a:t>
            </a:r>
            <a:endParaRPr lang="en-US" sz="440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3B54B8A2-C984-4F01-9786-C231B6E86EA6}"/>
              </a:ext>
            </a:extLst>
          </p:cNvPr>
          <p:cNvSpPr/>
          <p:nvPr/>
        </p:nvSpPr>
        <p:spPr>
          <a:xfrm>
            <a:off x="6324124" y="2115979"/>
            <a:ext cx="538520" cy="538520"/>
          </a:xfrm>
          <a:prstGeom prst="roundRect">
            <a:avLst>
              <a:gd name="adj" fmla="val 18670"/>
            </a:avLst>
          </a:prstGeom>
          <a:solidFill>
            <a:schemeClr val="bg1">
              <a:lumMod val="75000"/>
            </a:schemeClr>
          </a:solidFill>
          <a:ln w="7620">
            <a:solidFill>
              <a:srgbClr val="DABADD"/>
            </a:solidFill>
            <a:prstDash val="solid"/>
          </a:ln>
        </p:spPr>
      </p:sp>
      <p:sp>
        <p:nvSpPr>
          <p:cNvPr id="5" name="Text 2">
            <a:extLst>
              <a:ext uri="{FF2B5EF4-FFF2-40B4-BE49-F238E27FC236}">
                <a16:creationId xmlns:a16="http://schemas.microsoft.com/office/drawing/2014/main" id="{CFF80FC5-E2D8-41D8-8CE7-069D581D6544}"/>
              </a:ext>
            </a:extLst>
          </p:cNvPr>
          <p:cNvSpPr/>
          <p:nvPr/>
        </p:nvSpPr>
        <p:spPr>
          <a:xfrm>
            <a:off x="6508909" y="221622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ea typeface="Source Serif Pro Semi Bold" pitchFamily="34" charset="-122"/>
                <a:cs typeface="Source Serif Pro Semi Bold" pitchFamily="34" charset="-120"/>
              </a:rPr>
              <a:t>1</a:t>
            </a:r>
            <a:endParaRPr lang="en-US" sz="2650" dirty="0"/>
          </a:p>
        </p:txBody>
      </p:sp>
      <p:sp>
        <p:nvSpPr>
          <p:cNvPr id="6" name="Text 3">
            <a:extLst>
              <a:ext uri="{FF2B5EF4-FFF2-40B4-BE49-F238E27FC236}">
                <a16:creationId xmlns:a16="http://schemas.microsoft.com/office/drawing/2014/main" id="{D0836310-028A-4DA1-ACFD-7BA40D14B2AA}"/>
              </a:ext>
            </a:extLst>
          </p:cNvPr>
          <p:cNvSpPr/>
          <p:nvPr/>
        </p:nvSpPr>
        <p:spPr>
          <a:xfrm>
            <a:off x="7101959" y="2098726"/>
            <a:ext cx="2816185" cy="351949"/>
          </a:xfrm>
          <a:prstGeom prst="rect">
            <a:avLst/>
          </a:prstGeom>
          <a:noFill/>
          <a:ln/>
        </p:spPr>
        <p:txBody>
          <a:bodyPr wrap="none" lIns="0" tIns="0" rIns="0" bIns="0" rtlCol="0" anchor="t"/>
          <a:lstStyle/>
          <a:p>
            <a:pPr marL="0" indent="0">
              <a:lnSpc>
                <a:spcPts val="2750"/>
              </a:lnSpc>
              <a:buNone/>
            </a:pPr>
            <a:r>
              <a:rPr lang="en-US" sz="2200" b="1" kern="0" spc="-44" dirty="0">
                <a:solidFill>
                  <a:srgbClr val="272525"/>
                </a:solidFill>
                <a:ea typeface="Source Serif Pro Semi Bold" pitchFamily="34" charset="-122"/>
                <a:cs typeface="Source Serif Pro Semi Bold" pitchFamily="34" charset="-120"/>
              </a:rPr>
              <a:t>MongoDB</a:t>
            </a:r>
            <a:endParaRPr lang="en-US" sz="2200" b="1" dirty="0"/>
          </a:p>
        </p:txBody>
      </p:sp>
      <p:sp>
        <p:nvSpPr>
          <p:cNvPr id="7" name="Text 4">
            <a:extLst>
              <a:ext uri="{FF2B5EF4-FFF2-40B4-BE49-F238E27FC236}">
                <a16:creationId xmlns:a16="http://schemas.microsoft.com/office/drawing/2014/main" id="{748EBBFD-8EAB-492B-B568-242F9D67BF77}"/>
              </a:ext>
            </a:extLst>
          </p:cNvPr>
          <p:cNvSpPr/>
          <p:nvPr/>
        </p:nvSpPr>
        <p:spPr>
          <a:xfrm>
            <a:off x="7101959" y="2611517"/>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ea typeface="Source Sans Pro" pitchFamily="34" charset="-122"/>
                <a:cs typeface="Source Sans Pro" pitchFamily="34" charset="-120"/>
              </a:rPr>
              <a:t>A flexible and scalable NoSQL database that provides efficient data storage and retrieval for your freelance application.</a:t>
            </a:r>
            <a:endParaRPr lang="en-US" sz="1850" dirty="0"/>
          </a:p>
        </p:txBody>
      </p:sp>
      <p:sp>
        <p:nvSpPr>
          <p:cNvPr id="8" name="Shape 5">
            <a:extLst>
              <a:ext uri="{FF2B5EF4-FFF2-40B4-BE49-F238E27FC236}">
                <a16:creationId xmlns:a16="http://schemas.microsoft.com/office/drawing/2014/main" id="{4728CDA2-8D4A-4657-A79D-DEB41967D360}"/>
              </a:ext>
            </a:extLst>
          </p:cNvPr>
          <p:cNvSpPr/>
          <p:nvPr/>
        </p:nvSpPr>
        <p:spPr>
          <a:xfrm>
            <a:off x="10178058" y="2115979"/>
            <a:ext cx="538520" cy="538520"/>
          </a:xfrm>
          <a:prstGeom prst="roundRect">
            <a:avLst>
              <a:gd name="adj" fmla="val 18670"/>
            </a:avLst>
          </a:prstGeom>
          <a:solidFill>
            <a:schemeClr val="bg1">
              <a:lumMod val="75000"/>
            </a:schemeClr>
          </a:solidFill>
          <a:ln w="7620">
            <a:solidFill>
              <a:srgbClr val="DABADD"/>
            </a:solidFill>
            <a:prstDash val="solid"/>
          </a:ln>
        </p:spPr>
      </p:sp>
      <p:sp>
        <p:nvSpPr>
          <p:cNvPr id="9" name="Text 6">
            <a:extLst>
              <a:ext uri="{FF2B5EF4-FFF2-40B4-BE49-F238E27FC236}">
                <a16:creationId xmlns:a16="http://schemas.microsoft.com/office/drawing/2014/main" id="{2478C315-CE99-40D1-A3AF-D7F431877E7A}"/>
              </a:ext>
            </a:extLst>
          </p:cNvPr>
          <p:cNvSpPr/>
          <p:nvPr/>
        </p:nvSpPr>
        <p:spPr>
          <a:xfrm>
            <a:off x="10362843" y="221622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ea typeface="Source Serif Pro Semi Bold" pitchFamily="34" charset="-122"/>
                <a:cs typeface="Source Serif Pro Semi Bold" pitchFamily="34" charset="-120"/>
              </a:rPr>
              <a:t>2</a:t>
            </a:r>
            <a:endParaRPr lang="en-US" sz="2650" dirty="0"/>
          </a:p>
        </p:txBody>
      </p:sp>
      <p:sp>
        <p:nvSpPr>
          <p:cNvPr id="10" name="Text 7">
            <a:extLst>
              <a:ext uri="{FF2B5EF4-FFF2-40B4-BE49-F238E27FC236}">
                <a16:creationId xmlns:a16="http://schemas.microsoft.com/office/drawing/2014/main" id="{A83FD505-E3F5-4E0D-A818-B0C0410CC9BC}"/>
              </a:ext>
            </a:extLst>
          </p:cNvPr>
          <p:cNvSpPr/>
          <p:nvPr/>
        </p:nvSpPr>
        <p:spPr>
          <a:xfrm>
            <a:off x="10955893" y="2115979"/>
            <a:ext cx="2816185" cy="351949"/>
          </a:xfrm>
          <a:prstGeom prst="rect">
            <a:avLst/>
          </a:prstGeom>
          <a:noFill/>
          <a:ln/>
        </p:spPr>
        <p:txBody>
          <a:bodyPr wrap="none" lIns="0" tIns="0" rIns="0" bIns="0" rtlCol="0" anchor="t"/>
          <a:lstStyle/>
          <a:p>
            <a:pPr marL="0" indent="0">
              <a:lnSpc>
                <a:spcPts val="2750"/>
              </a:lnSpc>
              <a:buNone/>
            </a:pPr>
            <a:r>
              <a:rPr lang="en-US" sz="2200" b="1" kern="0" spc="-44" dirty="0">
                <a:solidFill>
                  <a:srgbClr val="272525"/>
                </a:solidFill>
                <a:ea typeface="Source Serif Pro Semi Bold" pitchFamily="34" charset="-122"/>
                <a:cs typeface="Source Serif Pro Semi Bold" pitchFamily="34" charset="-120"/>
              </a:rPr>
              <a:t>Express.js</a:t>
            </a:r>
            <a:endParaRPr lang="en-US" sz="2200" b="1" dirty="0"/>
          </a:p>
        </p:txBody>
      </p:sp>
      <p:sp>
        <p:nvSpPr>
          <p:cNvPr id="11" name="Text 8">
            <a:extLst>
              <a:ext uri="{FF2B5EF4-FFF2-40B4-BE49-F238E27FC236}">
                <a16:creationId xmlns:a16="http://schemas.microsoft.com/office/drawing/2014/main" id="{77AAA76D-854C-460A-BE62-DAE7B62F28A1}"/>
              </a:ext>
            </a:extLst>
          </p:cNvPr>
          <p:cNvSpPr/>
          <p:nvPr/>
        </p:nvSpPr>
        <p:spPr>
          <a:xfrm>
            <a:off x="10955893" y="2611517"/>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ea typeface="Source Sans Pro" pitchFamily="34" charset="-122"/>
                <a:cs typeface="Source Sans Pro" pitchFamily="34" charset="-120"/>
              </a:rPr>
              <a:t>A fast and minimalist web application framework for Node.js that simplifies the creation of server-side logic and APIs.</a:t>
            </a:r>
            <a:endParaRPr lang="en-US" sz="1850" dirty="0"/>
          </a:p>
        </p:txBody>
      </p:sp>
      <p:sp>
        <p:nvSpPr>
          <p:cNvPr id="12" name="Shape 9">
            <a:extLst>
              <a:ext uri="{FF2B5EF4-FFF2-40B4-BE49-F238E27FC236}">
                <a16:creationId xmlns:a16="http://schemas.microsoft.com/office/drawing/2014/main" id="{174214CE-5DBF-432D-98ED-6DEAEA7CA99F}"/>
              </a:ext>
            </a:extLst>
          </p:cNvPr>
          <p:cNvSpPr/>
          <p:nvPr/>
        </p:nvSpPr>
        <p:spPr>
          <a:xfrm>
            <a:off x="6324124" y="5035153"/>
            <a:ext cx="538520" cy="538520"/>
          </a:xfrm>
          <a:prstGeom prst="roundRect">
            <a:avLst>
              <a:gd name="adj" fmla="val 18670"/>
            </a:avLst>
          </a:prstGeom>
          <a:solidFill>
            <a:schemeClr val="bg1">
              <a:lumMod val="75000"/>
            </a:schemeClr>
          </a:solidFill>
          <a:ln w="7620">
            <a:solidFill>
              <a:srgbClr val="DABADD"/>
            </a:solidFill>
            <a:prstDash val="solid"/>
          </a:ln>
        </p:spPr>
      </p:sp>
      <p:sp>
        <p:nvSpPr>
          <p:cNvPr id="13" name="Text 10">
            <a:extLst>
              <a:ext uri="{FF2B5EF4-FFF2-40B4-BE49-F238E27FC236}">
                <a16:creationId xmlns:a16="http://schemas.microsoft.com/office/drawing/2014/main" id="{D10F3F5E-C154-45B2-9044-ECF2A6C61B7D}"/>
              </a:ext>
            </a:extLst>
          </p:cNvPr>
          <p:cNvSpPr/>
          <p:nvPr/>
        </p:nvSpPr>
        <p:spPr>
          <a:xfrm>
            <a:off x="6508909" y="513540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ea typeface="Source Serif Pro Semi Bold" pitchFamily="34" charset="-122"/>
                <a:cs typeface="Source Serif Pro Semi Bold" pitchFamily="34" charset="-120"/>
              </a:rPr>
              <a:t>3</a:t>
            </a:r>
            <a:endParaRPr lang="en-US" sz="2650" dirty="0"/>
          </a:p>
        </p:txBody>
      </p:sp>
      <p:sp>
        <p:nvSpPr>
          <p:cNvPr id="14" name="Text 11">
            <a:extLst>
              <a:ext uri="{FF2B5EF4-FFF2-40B4-BE49-F238E27FC236}">
                <a16:creationId xmlns:a16="http://schemas.microsoft.com/office/drawing/2014/main" id="{4A9E1EC8-FECB-4011-981F-04CC7FF7FF1C}"/>
              </a:ext>
            </a:extLst>
          </p:cNvPr>
          <p:cNvSpPr/>
          <p:nvPr/>
        </p:nvSpPr>
        <p:spPr>
          <a:xfrm>
            <a:off x="7101959" y="5035153"/>
            <a:ext cx="2816185" cy="351949"/>
          </a:xfrm>
          <a:prstGeom prst="rect">
            <a:avLst/>
          </a:prstGeom>
          <a:noFill/>
          <a:ln/>
        </p:spPr>
        <p:txBody>
          <a:bodyPr wrap="none" lIns="0" tIns="0" rIns="0" bIns="0" rtlCol="0" anchor="t"/>
          <a:lstStyle/>
          <a:p>
            <a:pPr marL="0" indent="0">
              <a:lnSpc>
                <a:spcPts val="2750"/>
              </a:lnSpc>
              <a:buNone/>
            </a:pPr>
            <a:r>
              <a:rPr lang="en-US" sz="2200" b="1" kern="0" spc="-44" dirty="0">
                <a:solidFill>
                  <a:srgbClr val="272525"/>
                </a:solidFill>
                <a:ea typeface="Source Serif Pro Semi Bold" pitchFamily="34" charset="-122"/>
                <a:cs typeface="Source Serif Pro Semi Bold" pitchFamily="34" charset="-120"/>
              </a:rPr>
              <a:t>React.js</a:t>
            </a:r>
            <a:endParaRPr lang="en-US" sz="2200" b="1" dirty="0"/>
          </a:p>
        </p:txBody>
      </p:sp>
      <p:sp>
        <p:nvSpPr>
          <p:cNvPr id="15" name="Text 12">
            <a:extLst>
              <a:ext uri="{FF2B5EF4-FFF2-40B4-BE49-F238E27FC236}">
                <a16:creationId xmlns:a16="http://schemas.microsoft.com/office/drawing/2014/main" id="{67ADC8E2-A113-4855-ABA7-3323A8D0ACDD}"/>
              </a:ext>
            </a:extLst>
          </p:cNvPr>
          <p:cNvSpPr/>
          <p:nvPr/>
        </p:nvSpPr>
        <p:spPr>
          <a:xfrm>
            <a:off x="7101959" y="5530691"/>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ea typeface="Source Sans Pro" pitchFamily="34" charset="-122"/>
                <a:cs typeface="Source Sans Pro" pitchFamily="34" charset="-120"/>
              </a:rPr>
              <a:t>A powerful JavaScript library for building user interfaces, enabling you to create dynamic and responsive freelance platforms.</a:t>
            </a:r>
            <a:endParaRPr lang="en-US" sz="1850" dirty="0"/>
          </a:p>
        </p:txBody>
      </p:sp>
      <p:sp>
        <p:nvSpPr>
          <p:cNvPr id="16" name="Shape 13">
            <a:extLst>
              <a:ext uri="{FF2B5EF4-FFF2-40B4-BE49-F238E27FC236}">
                <a16:creationId xmlns:a16="http://schemas.microsoft.com/office/drawing/2014/main" id="{0F997347-715A-44B0-A496-D5422377E1FD}"/>
              </a:ext>
            </a:extLst>
          </p:cNvPr>
          <p:cNvSpPr/>
          <p:nvPr/>
        </p:nvSpPr>
        <p:spPr>
          <a:xfrm>
            <a:off x="10178058" y="5035153"/>
            <a:ext cx="538520" cy="538520"/>
          </a:xfrm>
          <a:prstGeom prst="roundRect">
            <a:avLst>
              <a:gd name="adj" fmla="val 18670"/>
            </a:avLst>
          </a:prstGeom>
          <a:solidFill>
            <a:schemeClr val="bg1">
              <a:lumMod val="75000"/>
            </a:schemeClr>
          </a:solidFill>
          <a:ln w="7620">
            <a:solidFill>
              <a:srgbClr val="DABADD"/>
            </a:solidFill>
            <a:prstDash val="solid"/>
          </a:ln>
        </p:spPr>
      </p:sp>
      <p:sp>
        <p:nvSpPr>
          <p:cNvPr id="17" name="Text 14">
            <a:extLst>
              <a:ext uri="{FF2B5EF4-FFF2-40B4-BE49-F238E27FC236}">
                <a16:creationId xmlns:a16="http://schemas.microsoft.com/office/drawing/2014/main" id="{A972C1B5-F5D5-42EC-93CE-36DD24968BFD}"/>
              </a:ext>
            </a:extLst>
          </p:cNvPr>
          <p:cNvSpPr/>
          <p:nvPr/>
        </p:nvSpPr>
        <p:spPr>
          <a:xfrm>
            <a:off x="10362843" y="513540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ea typeface="Source Serif Pro Semi Bold" pitchFamily="34" charset="-122"/>
                <a:cs typeface="Source Serif Pro Semi Bold" pitchFamily="34" charset="-120"/>
              </a:rPr>
              <a:t>4</a:t>
            </a:r>
            <a:endParaRPr lang="en-US" sz="2650" dirty="0"/>
          </a:p>
        </p:txBody>
      </p:sp>
      <p:sp>
        <p:nvSpPr>
          <p:cNvPr id="18" name="Text 15">
            <a:extLst>
              <a:ext uri="{FF2B5EF4-FFF2-40B4-BE49-F238E27FC236}">
                <a16:creationId xmlns:a16="http://schemas.microsoft.com/office/drawing/2014/main" id="{EF6DB996-138D-4EE0-98C4-5C259A991150}"/>
              </a:ext>
            </a:extLst>
          </p:cNvPr>
          <p:cNvSpPr/>
          <p:nvPr/>
        </p:nvSpPr>
        <p:spPr>
          <a:xfrm>
            <a:off x="10955893" y="5035153"/>
            <a:ext cx="2816185" cy="351949"/>
          </a:xfrm>
          <a:prstGeom prst="rect">
            <a:avLst/>
          </a:prstGeom>
          <a:noFill/>
          <a:ln/>
        </p:spPr>
        <p:txBody>
          <a:bodyPr wrap="none" lIns="0" tIns="0" rIns="0" bIns="0" rtlCol="0" anchor="t"/>
          <a:lstStyle/>
          <a:p>
            <a:pPr marL="0" indent="0">
              <a:lnSpc>
                <a:spcPts val="2750"/>
              </a:lnSpc>
              <a:buNone/>
            </a:pPr>
            <a:r>
              <a:rPr lang="en-US" sz="2200" b="1" kern="0" spc="-44" dirty="0">
                <a:solidFill>
                  <a:srgbClr val="272525"/>
                </a:solidFill>
                <a:ea typeface="Source Serif Pro Semi Bold" pitchFamily="34" charset="-122"/>
                <a:cs typeface="Source Serif Pro Semi Bold" pitchFamily="34" charset="-120"/>
              </a:rPr>
              <a:t>Node.js</a:t>
            </a:r>
            <a:endParaRPr lang="en-US" sz="2200" b="1" dirty="0"/>
          </a:p>
        </p:txBody>
      </p:sp>
      <p:sp>
        <p:nvSpPr>
          <p:cNvPr id="19" name="Text 16">
            <a:extLst>
              <a:ext uri="{FF2B5EF4-FFF2-40B4-BE49-F238E27FC236}">
                <a16:creationId xmlns:a16="http://schemas.microsoft.com/office/drawing/2014/main" id="{9EF504E3-FCBD-449B-AD64-F89DA6B7AF70}"/>
              </a:ext>
            </a:extLst>
          </p:cNvPr>
          <p:cNvSpPr/>
          <p:nvPr/>
        </p:nvSpPr>
        <p:spPr>
          <a:xfrm>
            <a:off x="10955893" y="5530691"/>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ea typeface="Source Sans Pro" pitchFamily="34" charset="-122"/>
                <a:cs typeface="Source Sans Pro" pitchFamily="34" charset="-120"/>
              </a:rPr>
              <a:t>A runtime environment that allows you to run JavaScript on the server, powering the backend of your freelance application.</a:t>
            </a:r>
            <a:endParaRPr lang="en-US" sz="1850" dirty="0"/>
          </a:p>
        </p:txBody>
      </p:sp>
    </p:spTree>
    <p:extLst>
      <p:ext uri="{BB962C8B-B14F-4D97-AF65-F5344CB8AC3E}">
        <p14:creationId xmlns:p14="http://schemas.microsoft.com/office/powerpoint/2010/main" val="1128748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54D7C22-CE52-4AF3-8C2A-21A9B7E18E4B}"/>
              </a:ext>
            </a:extLst>
          </p:cNvPr>
          <p:cNvSpPr/>
          <p:nvPr/>
        </p:nvSpPr>
        <p:spPr>
          <a:xfrm>
            <a:off x="837724" y="1777043"/>
            <a:ext cx="11360027" cy="838166"/>
          </a:xfrm>
          <a:prstGeom prst="rect">
            <a:avLst/>
          </a:prstGeom>
          <a:noFill/>
          <a:ln/>
        </p:spPr>
        <p:txBody>
          <a:bodyPr wrap="none" lIns="0" tIns="0" rIns="0" bIns="0" rtlCol="0" anchor="t"/>
          <a:lstStyle/>
          <a:p>
            <a:pPr marL="0" indent="0">
              <a:lnSpc>
                <a:spcPts val="5500"/>
              </a:lnSpc>
              <a:buNone/>
            </a:pPr>
            <a:r>
              <a:rPr lang="en-US" sz="4800" kern="0" spc="-89" dirty="0">
                <a:latin typeface="Times New Roman" panose="02020603050405020304" pitchFamily="18" charset="0"/>
                <a:ea typeface="Source Serif Pro Semi Bold" pitchFamily="34" charset="-122"/>
                <a:cs typeface="Times New Roman" panose="02020603050405020304" pitchFamily="18" charset="0"/>
              </a:rPr>
              <a:t>Benefits of Freelancing with MERN Stack</a:t>
            </a:r>
            <a:endParaRPr lang="en-US" sz="48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6A8FFACF-8988-405E-854E-A4EFAB950AE6}"/>
              </a:ext>
            </a:extLst>
          </p:cNvPr>
          <p:cNvSpPr/>
          <p:nvPr/>
        </p:nvSpPr>
        <p:spPr>
          <a:xfrm>
            <a:off x="837724"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Scalability</a:t>
            </a:r>
            <a:endParaRPr lang="en-US" sz="2200" b="1" dirty="0"/>
          </a:p>
        </p:txBody>
      </p:sp>
      <p:sp>
        <p:nvSpPr>
          <p:cNvPr id="4" name="Text 2">
            <a:extLst>
              <a:ext uri="{FF2B5EF4-FFF2-40B4-BE49-F238E27FC236}">
                <a16:creationId xmlns:a16="http://schemas.microsoft.com/office/drawing/2014/main" id="{3CD27CC3-CB8C-4C10-93A4-270CDE2743D6}"/>
              </a:ext>
            </a:extLst>
          </p:cNvPr>
          <p:cNvSpPr/>
          <p:nvPr/>
        </p:nvSpPr>
        <p:spPr>
          <a:xfrm>
            <a:off x="837724" y="3804761"/>
            <a:ext cx="3928586" cy="2298144"/>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The MERN stack's modular design and seamless integration between its components allow for easy scaling, ensuring your freelance platform can handle growing user demands and evolving business requirements.</a:t>
            </a:r>
            <a:endParaRPr lang="en-US" sz="1850" dirty="0"/>
          </a:p>
        </p:txBody>
      </p:sp>
      <p:sp>
        <p:nvSpPr>
          <p:cNvPr id="5" name="Text 3">
            <a:extLst>
              <a:ext uri="{FF2B5EF4-FFF2-40B4-BE49-F238E27FC236}">
                <a16:creationId xmlns:a16="http://schemas.microsoft.com/office/drawing/2014/main" id="{E7F4B909-54F9-4FBB-8DBD-60B2ABD2704A}"/>
              </a:ext>
            </a:extLst>
          </p:cNvPr>
          <p:cNvSpPr/>
          <p:nvPr/>
        </p:nvSpPr>
        <p:spPr>
          <a:xfrm>
            <a:off x="5357813"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Flexibility</a:t>
            </a:r>
            <a:endParaRPr lang="en-US" sz="2200" b="1" dirty="0"/>
          </a:p>
        </p:txBody>
      </p:sp>
      <p:sp>
        <p:nvSpPr>
          <p:cNvPr id="6" name="Text 4">
            <a:extLst>
              <a:ext uri="{FF2B5EF4-FFF2-40B4-BE49-F238E27FC236}">
                <a16:creationId xmlns:a16="http://schemas.microsoft.com/office/drawing/2014/main" id="{31502451-0823-42BE-95BB-156429836E2D}"/>
              </a:ext>
            </a:extLst>
          </p:cNvPr>
          <p:cNvSpPr/>
          <p:nvPr/>
        </p:nvSpPr>
        <p:spPr>
          <a:xfrm>
            <a:off x="5357813" y="3804761"/>
            <a:ext cx="3928586" cy="2298144"/>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The MERN stack's versatility enables you to customize your freelance application to meet the unique needs of your target market, whether that's specialized features, integrations, or user experiences.</a:t>
            </a:r>
            <a:endParaRPr lang="en-US" sz="1850" dirty="0"/>
          </a:p>
        </p:txBody>
      </p:sp>
      <p:sp>
        <p:nvSpPr>
          <p:cNvPr id="7" name="Text 5">
            <a:extLst>
              <a:ext uri="{FF2B5EF4-FFF2-40B4-BE49-F238E27FC236}">
                <a16:creationId xmlns:a16="http://schemas.microsoft.com/office/drawing/2014/main" id="{CBB997D8-6013-40F3-891D-4D65D0386418}"/>
              </a:ext>
            </a:extLst>
          </p:cNvPr>
          <p:cNvSpPr/>
          <p:nvPr/>
        </p:nvSpPr>
        <p:spPr>
          <a:xfrm>
            <a:off x="9877901"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Cost-Effectiveness</a:t>
            </a:r>
            <a:endParaRPr lang="en-US" sz="2200" b="1" dirty="0"/>
          </a:p>
        </p:txBody>
      </p:sp>
      <p:sp>
        <p:nvSpPr>
          <p:cNvPr id="8" name="Text 6">
            <a:extLst>
              <a:ext uri="{FF2B5EF4-FFF2-40B4-BE49-F238E27FC236}">
                <a16:creationId xmlns:a16="http://schemas.microsoft.com/office/drawing/2014/main" id="{CF4E3B3A-C7A5-4424-B749-E8AFEB717FAA}"/>
              </a:ext>
            </a:extLst>
          </p:cNvPr>
          <p:cNvSpPr/>
          <p:nvPr/>
        </p:nvSpPr>
        <p:spPr>
          <a:xfrm>
            <a:off x="9877901" y="3804761"/>
            <a:ext cx="3928586" cy="2298144"/>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With the MERN stack's open-source nature and the abundance of community-driven resources, you can build and maintain your freelance platform in a cost-effective manner, maximizing your return on investment.</a:t>
            </a:r>
            <a:endParaRPr lang="en-US" sz="1850" dirty="0"/>
          </a:p>
        </p:txBody>
      </p:sp>
    </p:spTree>
    <p:extLst>
      <p:ext uri="{BB962C8B-B14F-4D97-AF65-F5344CB8AC3E}">
        <p14:creationId xmlns:p14="http://schemas.microsoft.com/office/powerpoint/2010/main" val="466384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9BE0D2A-79E5-4F35-B923-863BA14CCC1B}"/>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10BE5137-540D-4B6B-B667-9AEABE61C867}"/>
              </a:ext>
            </a:extLst>
          </p:cNvPr>
          <p:cNvSpPr/>
          <p:nvPr/>
        </p:nvSpPr>
        <p:spPr>
          <a:xfrm>
            <a:off x="743664" y="644485"/>
            <a:ext cx="7656671" cy="1249680"/>
          </a:xfrm>
          <a:prstGeom prst="rect">
            <a:avLst/>
          </a:prstGeom>
          <a:noFill/>
          <a:ln/>
        </p:spPr>
        <p:txBody>
          <a:bodyPr wrap="square" lIns="0" tIns="0" rIns="0" bIns="0" rtlCol="0" anchor="t"/>
          <a:lstStyle/>
          <a:p>
            <a:pPr marL="0" indent="0">
              <a:lnSpc>
                <a:spcPts val="4900"/>
              </a:lnSpc>
              <a:buNone/>
            </a:pPr>
            <a:r>
              <a:rPr lang="en-US" sz="3900" kern="0" spc="-79" dirty="0">
                <a:latin typeface="Times New Roman" panose="02020603050405020304" pitchFamily="18" charset="0"/>
                <a:ea typeface="Source Serif Pro Semi Bold" pitchFamily="34" charset="-122"/>
                <a:cs typeface="Times New Roman" panose="02020603050405020304" pitchFamily="18" charset="0"/>
              </a:rPr>
              <a:t>Key Features of the Freelancing Application</a:t>
            </a:r>
            <a:endParaRPr lang="en-US" sz="390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572EA4E8-3790-44BC-9105-0187C46EB587}"/>
              </a:ext>
            </a:extLst>
          </p:cNvPr>
          <p:cNvSpPr/>
          <p:nvPr/>
        </p:nvSpPr>
        <p:spPr>
          <a:xfrm>
            <a:off x="743664" y="2212777"/>
            <a:ext cx="3722132" cy="2579965"/>
          </a:xfrm>
          <a:prstGeom prst="roundRect">
            <a:avLst>
              <a:gd name="adj" fmla="val 3459"/>
            </a:avLst>
          </a:prstGeom>
          <a:solidFill>
            <a:schemeClr val="bg1">
              <a:lumMod val="75000"/>
            </a:schemeClr>
          </a:solidFill>
          <a:ln w="7620">
            <a:solidFill>
              <a:schemeClr val="tx1">
                <a:lumMod val="75000"/>
                <a:lumOff val="25000"/>
              </a:schemeClr>
            </a:solidFill>
            <a:prstDash val="solid"/>
          </a:ln>
        </p:spPr>
      </p:sp>
      <p:sp>
        <p:nvSpPr>
          <p:cNvPr id="5" name="Text 2">
            <a:extLst>
              <a:ext uri="{FF2B5EF4-FFF2-40B4-BE49-F238E27FC236}">
                <a16:creationId xmlns:a16="http://schemas.microsoft.com/office/drawing/2014/main" id="{6C0B2B0D-C4A8-436E-805F-8FA815BFDF6A}"/>
              </a:ext>
            </a:extLst>
          </p:cNvPr>
          <p:cNvSpPr/>
          <p:nvPr/>
        </p:nvSpPr>
        <p:spPr>
          <a:xfrm>
            <a:off x="963692" y="2432804"/>
            <a:ext cx="2499598" cy="312301"/>
          </a:xfrm>
          <a:prstGeom prst="rect">
            <a:avLst/>
          </a:prstGeom>
          <a:noFill/>
          <a:ln/>
        </p:spPr>
        <p:txBody>
          <a:bodyPr wrap="none" lIns="0" tIns="0" rIns="0" bIns="0" rtlCol="0" anchor="t"/>
          <a:lstStyle/>
          <a:p>
            <a:pPr marL="0" indent="0">
              <a:lnSpc>
                <a:spcPts val="2450"/>
              </a:lnSpc>
              <a:buNone/>
            </a:pPr>
            <a:r>
              <a:rPr lang="en-US" sz="1950" b="1" kern="0" spc="-39" dirty="0">
                <a:ea typeface="Source Serif Pro Semi Bold" pitchFamily="34" charset="-122"/>
                <a:cs typeface="Times New Roman" panose="02020603050405020304" pitchFamily="18" charset="0"/>
              </a:rPr>
              <a:t>User Profiles</a:t>
            </a:r>
            <a:endParaRPr lang="en-US" sz="1950" b="1" dirty="0">
              <a:cs typeface="Times New Roman" panose="02020603050405020304" pitchFamily="18" charset="0"/>
            </a:endParaRPr>
          </a:p>
        </p:txBody>
      </p:sp>
      <p:sp>
        <p:nvSpPr>
          <p:cNvPr id="6" name="Text 3">
            <a:extLst>
              <a:ext uri="{FF2B5EF4-FFF2-40B4-BE49-F238E27FC236}">
                <a16:creationId xmlns:a16="http://schemas.microsoft.com/office/drawing/2014/main" id="{0E534A7A-6714-4BE6-9E01-C107D4EAA73E}"/>
              </a:ext>
            </a:extLst>
          </p:cNvPr>
          <p:cNvSpPr/>
          <p:nvPr/>
        </p:nvSpPr>
        <p:spPr>
          <a:xfrm>
            <a:off x="963692" y="2872502"/>
            <a:ext cx="3494484" cy="1912621"/>
          </a:xfrm>
          <a:prstGeom prst="rect">
            <a:avLst/>
          </a:prstGeom>
          <a:noFill/>
          <a:ln/>
        </p:spPr>
        <p:txBody>
          <a:bodyPr wrap="square" lIns="0" tIns="0" rIns="0" bIns="0" rtlCol="0" anchor="t"/>
          <a:lstStyle/>
          <a:p>
            <a:pPr marL="0" indent="0">
              <a:lnSpc>
                <a:spcPts val="2650"/>
              </a:lnSpc>
              <a:buNone/>
            </a:pPr>
            <a:r>
              <a:rPr lang="en-US" sz="1650" kern="0" spc="-33" dirty="0">
                <a:ea typeface="Source Sans Pro" pitchFamily="34" charset="-122"/>
                <a:cs typeface="Times New Roman" panose="02020603050405020304" pitchFamily="18" charset="0"/>
              </a:rPr>
              <a:t>Freelancers can create comprehensive profiles that showcase their skills, experience, and portfolio, making it easier for clients to find and hire the right talent.</a:t>
            </a:r>
            <a:endParaRPr lang="en-US" sz="1650" dirty="0">
              <a:cs typeface="Times New Roman" panose="02020603050405020304" pitchFamily="18" charset="0"/>
            </a:endParaRPr>
          </a:p>
        </p:txBody>
      </p:sp>
      <p:sp>
        <p:nvSpPr>
          <p:cNvPr id="7" name="Shape 4">
            <a:extLst>
              <a:ext uri="{FF2B5EF4-FFF2-40B4-BE49-F238E27FC236}">
                <a16:creationId xmlns:a16="http://schemas.microsoft.com/office/drawing/2014/main" id="{03F2107A-9607-48E3-895B-3DAE28BA356D}"/>
              </a:ext>
            </a:extLst>
          </p:cNvPr>
          <p:cNvSpPr/>
          <p:nvPr/>
        </p:nvSpPr>
        <p:spPr>
          <a:xfrm>
            <a:off x="4678204" y="2212777"/>
            <a:ext cx="3722132" cy="2579965"/>
          </a:xfrm>
          <a:prstGeom prst="roundRect">
            <a:avLst>
              <a:gd name="adj" fmla="val 3459"/>
            </a:avLst>
          </a:prstGeom>
          <a:solidFill>
            <a:schemeClr val="bg1">
              <a:lumMod val="75000"/>
            </a:schemeClr>
          </a:solidFill>
          <a:ln w="7620">
            <a:solidFill>
              <a:schemeClr val="tx1">
                <a:lumMod val="75000"/>
                <a:lumOff val="25000"/>
              </a:schemeClr>
            </a:solidFill>
            <a:prstDash val="solid"/>
          </a:ln>
        </p:spPr>
      </p:sp>
      <p:sp>
        <p:nvSpPr>
          <p:cNvPr id="8" name="Text 5">
            <a:extLst>
              <a:ext uri="{FF2B5EF4-FFF2-40B4-BE49-F238E27FC236}">
                <a16:creationId xmlns:a16="http://schemas.microsoft.com/office/drawing/2014/main" id="{3BEFCADA-BF02-4B35-9486-4DE35807EEB7}"/>
              </a:ext>
            </a:extLst>
          </p:cNvPr>
          <p:cNvSpPr/>
          <p:nvPr/>
        </p:nvSpPr>
        <p:spPr>
          <a:xfrm>
            <a:off x="4898231" y="2432804"/>
            <a:ext cx="2499598" cy="312301"/>
          </a:xfrm>
          <a:prstGeom prst="rect">
            <a:avLst/>
          </a:prstGeom>
          <a:noFill/>
          <a:ln/>
        </p:spPr>
        <p:txBody>
          <a:bodyPr wrap="none" lIns="0" tIns="0" rIns="0" bIns="0" rtlCol="0" anchor="t"/>
          <a:lstStyle/>
          <a:p>
            <a:pPr marL="0" indent="0">
              <a:lnSpc>
                <a:spcPts val="2450"/>
              </a:lnSpc>
              <a:buNone/>
            </a:pPr>
            <a:r>
              <a:rPr lang="en-US" sz="1950" b="1" kern="0" spc="-39" dirty="0">
                <a:ea typeface="Source Serif Pro Semi Bold" pitchFamily="34" charset="-122"/>
                <a:cs typeface="Times New Roman" panose="02020603050405020304" pitchFamily="18" charset="0"/>
              </a:rPr>
              <a:t>Project Posting</a:t>
            </a:r>
            <a:endParaRPr lang="en-US" sz="1950" b="1" dirty="0">
              <a:cs typeface="Times New Roman" panose="02020603050405020304" pitchFamily="18" charset="0"/>
            </a:endParaRPr>
          </a:p>
        </p:txBody>
      </p:sp>
      <p:sp>
        <p:nvSpPr>
          <p:cNvPr id="9" name="Text 6">
            <a:extLst>
              <a:ext uri="{FF2B5EF4-FFF2-40B4-BE49-F238E27FC236}">
                <a16:creationId xmlns:a16="http://schemas.microsoft.com/office/drawing/2014/main" id="{A12EA76F-F5A9-4047-8D16-691183280EAD}"/>
              </a:ext>
            </a:extLst>
          </p:cNvPr>
          <p:cNvSpPr/>
          <p:nvPr/>
        </p:nvSpPr>
        <p:spPr>
          <a:xfrm>
            <a:off x="4898231" y="2872502"/>
            <a:ext cx="3282077" cy="1700213"/>
          </a:xfrm>
          <a:prstGeom prst="rect">
            <a:avLst/>
          </a:prstGeom>
          <a:noFill/>
          <a:ln/>
        </p:spPr>
        <p:txBody>
          <a:bodyPr wrap="square" lIns="0" tIns="0" rIns="0" bIns="0" rtlCol="0" anchor="t"/>
          <a:lstStyle/>
          <a:p>
            <a:pPr marL="0" indent="0">
              <a:lnSpc>
                <a:spcPts val="2650"/>
              </a:lnSpc>
              <a:buNone/>
            </a:pPr>
            <a:r>
              <a:rPr lang="en-US" sz="1650" kern="0" spc="-33" dirty="0">
                <a:ea typeface="Source Sans Pro" pitchFamily="34" charset="-122"/>
                <a:cs typeface="Times New Roman" panose="02020603050405020304" pitchFamily="18" charset="0"/>
              </a:rPr>
              <a:t>Clients can easily post project details, including scope, timeline, and budget, allowing freelancers to browse and bid on the opportunities that best fit their expertise.</a:t>
            </a:r>
            <a:endParaRPr lang="en-US" sz="1650" dirty="0">
              <a:cs typeface="Times New Roman" panose="02020603050405020304" pitchFamily="18" charset="0"/>
            </a:endParaRPr>
          </a:p>
        </p:txBody>
      </p:sp>
      <p:sp>
        <p:nvSpPr>
          <p:cNvPr id="10" name="Shape 7">
            <a:extLst>
              <a:ext uri="{FF2B5EF4-FFF2-40B4-BE49-F238E27FC236}">
                <a16:creationId xmlns:a16="http://schemas.microsoft.com/office/drawing/2014/main" id="{E3FAB7ED-A12B-4973-A94A-261BAC5BC293}"/>
              </a:ext>
            </a:extLst>
          </p:cNvPr>
          <p:cNvSpPr/>
          <p:nvPr/>
        </p:nvSpPr>
        <p:spPr>
          <a:xfrm>
            <a:off x="743664" y="5005149"/>
            <a:ext cx="3722132" cy="2579965"/>
          </a:xfrm>
          <a:prstGeom prst="roundRect">
            <a:avLst>
              <a:gd name="adj" fmla="val 3459"/>
            </a:avLst>
          </a:prstGeom>
          <a:solidFill>
            <a:schemeClr val="bg1">
              <a:lumMod val="75000"/>
            </a:schemeClr>
          </a:solidFill>
          <a:ln w="7620">
            <a:solidFill>
              <a:schemeClr val="tx1">
                <a:lumMod val="75000"/>
                <a:lumOff val="25000"/>
              </a:schemeClr>
            </a:solidFill>
            <a:prstDash val="solid"/>
          </a:ln>
        </p:spPr>
      </p:sp>
      <p:sp>
        <p:nvSpPr>
          <p:cNvPr id="11" name="Text 8">
            <a:extLst>
              <a:ext uri="{FF2B5EF4-FFF2-40B4-BE49-F238E27FC236}">
                <a16:creationId xmlns:a16="http://schemas.microsoft.com/office/drawing/2014/main" id="{4BE81DF8-8B1F-42B1-A1FE-4B78E5CC57BD}"/>
              </a:ext>
            </a:extLst>
          </p:cNvPr>
          <p:cNvSpPr/>
          <p:nvPr/>
        </p:nvSpPr>
        <p:spPr>
          <a:xfrm>
            <a:off x="963692" y="5225177"/>
            <a:ext cx="2499598" cy="312301"/>
          </a:xfrm>
          <a:prstGeom prst="rect">
            <a:avLst/>
          </a:prstGeom>
          <a:noFill/>
          <a:ln/>
        </p:spPr>
        <p:txBody>
          <a:bodyPr wrap="none" lIns="0" tIns="0" rIns="0" bIns="0" rtlCol="0" anchor="t"/>
          <a:lstStyle/>
          <a:p>
            <a:pPr marL="0" indent="0">
              <a:lnSpc>
                <a:spcPts val="2450"/>
              </a:lnSpc>
              <a:buNone/>
            </a:pPr>
            <a:r>
              <a:rPr lang="en-US" sz="1950" b="1" kern="0" spc="-39" dirty="0">
                <a:ea typeface="Source Serif Pro Semi Bold" pitchFamily="34" charset="-122"/>
                <a:cs typeface="Times New Roman" panose="02020603050405020304" pitchFamily="18" charset="0"/>
              </a:rPr>
              <a:t>Bidding and Proposals</a:t>
            </a:r>
            <a:endParaRPr lang="en-US" sz="1950" b="1" dirty="0">
              <a:cs typeface="Times New Roman" panose="02020603050405020304" pitchFamily="18" charset="0"/>
            </a:endParaRPr>
          </a:p>
        </p:txBody>
      </p:sp>
      <p:sp>
        <p:nvSpPr>
          <p:cNvPr id="12" name="Text 9">
            <a:extLst>
              <a:ext uri="{FF2B5EF4-FFF2-40B4-BE49-F238E27FC236}">
                <a16:creationId xmlns:a16="http://schemas.microsoft.com/office/drawing/2014/main" id="{0BD85B1D-DF71-448E-B27D-948D4DD6901B}"/>
              </a:ext>
            </a:extLst>
          </p:cNvPr>
          <p:cNvSpPr/>
          <p:nvPr/>
        </p:nvSpPr>
        <p:spPr>
          <a:xfrm>
            <a:off x="963692" y="5664875"/>
            <a:ext cx="3282077" cy="1700213"/>
          </a:xfrm>
          <a:prstGeom prst="rect">
            <a:avLst/>
          </a:prstGeom>
          <a:noFill/>
          <a:ln/>
        </p:spPr>
        <p:txBody>
          <a:bodyPr wrap="square" lIns="0" tIns="0" rIns="0" bIns="0" rtlCol="0" anchor="t"/>
          <a:lstStyle/>
          <a:p>
            <a:pPr marL="0" indent="0">
              <a:lnSpc>
                <a:spcPts val="2650"/>
              </a:lnSpc>
              <a:buNone/>
            </a:pPr>
            <a:r>
              <a:rPr lang="en-US" sz="1650" kern="0" spc="-33" dirty="0">
                <a:ea typeface="Source Sans Pro" pitchFamily="34" charset="-122"/>
                <a:cs typeface="Times New Roman" panose="02020603050405020304" pitchFamily="18" charset="0"/>
              </a:rPr>
              <a:t>Freelancers can submit tailored proposals, highlighting their unique qualifications and approach, increasing their chances of being selected for the project.</a:t>
            </a:r>
            <a:endParaRPr lang="en-US" sz="1650" dirty="0">
              <a:cs typeface="Times New Roman" panose="02020603050405020304" pitchFamily="18" charset="0"/>
            </a:endParaRPr>
          </a:p>
        </p:txBody>
      </p:sp>
      <p:sp>
        <p:nvSpPr>
          <p:cNvPr id="13" name="Shape 10">
            <a:extLst>
              <a:ext uri="{FF2B5EF4-FFF2-40B4-BE49-F238E27FC236}">
                <a16:creationId xmlns:a16="http://schemas.microsoft.com/office/drawing/2014/main" id="{C5851857-06A6-4C3E-B95B-7289C18FFBCF}"/>
              </a:ext>
            </a:extLst>
          </p:cNvPr>
          <p:cNvSpPr/>
          <p:nvPr/>
        </p:nvSpPr>
        <p:spPr>
          <a:xfrm>
            <a:off x="4678204" y="5005149"/>
            <a:ext cx="3722132" cy="2579965"/>
          </a:xfrm>
          <a:prstGeom prst="roundRect">
            <a:avLst>
              <a:gd name="adj" fmla="val 3459"/>
            </a:avLst>
          </a:prstGeom>
          <a:solidFill>
            <a:schemeClr val="bg1">
              <a:lumMod val="75000"/>
            </a:schemeClr>
          </a:solidFill>
          <a:ln w="7620">
            <a:solidFill>
              <a:schemeClr val="tx1">
                <a:lumMod val="75000"/>
                <a:lumOff val="25000"/>
              </a:schemeClr>
            </a:solidFill>
            <a:prstDash val="solid"/>
          </a:ln>
        </p:spPr>
      </p:sp>
      <p:sp>
        <p:nvSpPr>
          <p:cNvPr id="14" name="Text 11">
            <a:extLst>
              <a:ext uri="{FF2B5EF4-FFF2-40B4-BE49-F238E27FC236}">
                <a16:creationId xmlns:a16="http://schemas.microsoft.com/office/drawing/2014/main" id="{9F519C32-2DD1-467E-BA2A-9224D6103125}"/>
              </a:ext>
            </a:extLst>
          </p:cNvPr>
          <p:cNvSpPr/>
          <p:nvPr/>
        </p:nvSpPr>
        <p:spPr>
          <a:xfrm>
            <a:off x="4898231" y="5225177"/>
            <a:ext cx="2499598" cy="312301"/>
          </a:xfrm>
          <a:prstGeom prst="rect">
            <a:avLst/>
          </a:prstGeom>
          <a:noFill/>
          <a:ln/>
        </p:spPr>
        <p:txBody>
          <a:bodyPr wrap="none" lIns="0" tIns="0" rIns="0" bIns="0" rtlCol="0" anchor="t"/>
          <a:lstStyle/>
          <a:p>
            <a:pPr marL="0" indent="0">
              <a:lnSpc>
                <a:spcPts val="2450"/>
              </a:lnSpc>
              <a:buNone/>
            </a:pPr>
            <a:r>
              <a:rPr lang="en-US" sz="1950" b="1" kern="0" spc="-39" dirty="0">
                <a:ea typeface="Source Serif Pro Semi Bold" pitchFamily="34" charset="-122"/>
                <a:cs typeface="Times New Roman" panose="02020603050405020304" pitchFamily="18" charset="0"/>
              </a:rPr>
              <a:t>Secure Payments</a:t>
            </a:r>
            <a:endParaRPr lang="en-US" sz="1950" b="1" dirty="0">
              <a:cs typeface="Times New Roman" panose="02020603050405020304" pitchFamily="18" charset="0"/>
            </a:endParaRPr>
          </a:p>
        </p:txBody>
      </p:sp>
      <p:sp>
        <p:nvSpPr>
          <p:cNvPr id="15" name="Text 12">
            <a:extLst>
              <a:ext uri="{FF2B5EF4-FFF2-40B4-BE49-F238E27FC236}">
                <a16:creationId xmlns:a16="http://schemas.microsoft.com/office/drawing/2014/main" id="{90BA7C05-551E-493E-8AB2-D8B747DA7166}"/>
              </a:ext>
            </a:extLst>
          </p:cNvPr>
          <p:cNvSpPr/>
          <p:nvPr/>
        </p:nvSpPr>
        <p:spPr>
          <a:xfrm>
            <a:off x="4898231" y="5664875"/>
            <a:ext cx="3282077" cy="1700213"/>
          </a:xfrm>
          <a:prstGeom prst="rect">
            <a:avLst/>
          </a:prstGeom>
          <a:noFill/>
          <a:ln/>
        </p:spPr>
        <p:txBody>
          <a:bodyPr wrap="square" lIns="0" tIns="0" rIns="0" bIns="0" rtlCol="0" anchor="t"/>
          <a:lstStyle/>
          <a:p>
            <a:pPr marL="0" indent="0">
              <a:lnSpc>
                <a:spcPts val="2650"/>
              </a:lnSpc>
              <a:buNone/>
            </a:pPr>
            <a:r>
              <a:rPr lang="en-US" sz="1650" kern="0" spc="-33" dirty="0">
                <a:ea typeface="Source Sans Pro" pitchFamily="34" charset="-122"/>
                <a:cs typeface="Times New Roman" panose="02020603050405020304" pitchFamily="18" charset="0"/>
              </a:rPr>
              <a:t>The platform facilitates secure and transparent payment processing, ensuring both clients and freelancers can transact with confidence and peace of mind.</a:t>
            </a:r>
            <a:endParaRPr lang="en-US" sz="1650" dirty="0">
              <a:cs typeface="Times New Roman" panose="02020603050405020304" pitchFamily="18" charset="0"/>
            </a:endParaRPr>
          </a:p>
        </p:txBody>
      </p:sp>
    </p:spTree>
    <p:extLst>
      <p:ext uri="{BB962C8B-B14F-4D97-AF65-F5344CB8AC3E}">
        <p14:creationId xmlns:p14="http://schemas.microsoft.com/office/powerpoint/2010/main" val="278322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190F297-9747-4AF4-A907-D6C9611F5F6B}"/>
              </a:ext>
            </a:extLst>
          </p:cNvPr>
          <p:cNvPicPr>
            <a:picLocks noChangeAspect="1"/>
          </p:cNvPicPr>
          <p:nvPr/>
        </p:nvPicPr>
        <p:blipFill>
          <a:blip r:embed="rId2"/>
          <a:stretch>
            <a:fillRect/>
          </a:stretch>
        </p:blipFill>
        <p:spPr>
          <a:xfrm>
            <a:off x="0" y="0"/>
            <a:ext cx="5486400" cy="8230076"/>
          </a:xfrm>
          <a:prstGeom prst="rect">
            <a:avLst/>
          </a:prstGeom>
        </p:spPr>
      </p:pic>
      <p:sp>
        <p:nvSpPr>
          <p:cNvPr id="3" name="Text 0">
            <a:extLst>
              <a:ext uri="{FF2B5EF4-FFF2-40B4-BE49-F238E27FC236}">
                <a16:creationId xmlns:a16="http://schemas.microsoft.com/office/drawing/2014/main" id="{464D4BEA-3236-4EEA-8082-8F10FCAF454D}"/>
              </a:ext>
            </a:extLst>
          </p:cNvPr>
          <p:cNvSpPr/>
          <p:nvPr/>
        </p:nvSpPr>
        <p:spPr>
          <a:xfrm>
            <a:off x="6208514" y="567333"/>
            <a:ext cx="7699772" cy="1213723"/>
          </a:xfrm>
          <a:prstGeom prst="rect">
            <a:avLst/>
          </a:prstGeom>
          <a:noFill/>
          <a:ln/>
        </p:spPr>
        <p:txBody>
          <a:bodyPr wrap="square" lIns="0" tIns="0" rIns="0" bIns="0" rtlCol="0" anchor="t"/>
          <a:lstStyle/>
          <a:p>
            <a:pPr marL="0" indent="0">
              <a:lnSpc>
                <a:spcPts val="4750"/>
              </a:lnSpc>
              <a:buNone/>
            </a:pPr>
            <a:r>
              <a:rPr lang="en-US" sz="3800" kern="0" spc="-76" dirty="0">
                <a:latin typeface="Times New Roman" panose="02020603050405020304" pitchFamily="18" charset="0"/>
                <a:ea typeface="Source Serif Pro Semi Bold" pitchFamily="34" charset="-122"/>
                <a:cs typeface="Times New Roman" panose="02020603050405020304" pitchFamily="18" charset="0"/>
              </a:rPr>
              <a:t>User Registration and Authentication</a:t>
            </a:r>
            <a:endParaRPr lang="en-US" sz="3800" dirty="0">
              <a:latin typeface="Times New Roman" panose="02020603050405020304" pitchFamily="18" charset="0"/>
              <a:cs typeface="Times New Roman" panose="02020603050405020304" pitchFamily="18" charset="0"/>
            </a:endParaRPr>
          </a:p>
        </p:txBody>
      </p:sp>
      <p:sp>
        <p:nvSpPr>
          <p:cNvPr id="4" name="Shape 1">
            <a:extLst>
              <a:ext uri="{FF2B5EF4-FFF2-40B4-BE49-F238E27FC236}">
                <a16:creationId xmlns:a16="http://schemas.microsoft.com/office/drawing/2014/main" id="{A19DA6AF-04F8-4E36-B780-5B3AE768D97B}"/>
              </a:ext>
            </a:extLst>
          </p:cNvPr>
          <p:cNvSpPr/>
          <p:nvPr/>
        </p:nvSpPr>
        <p:spPr>
          <a:xfrm>
            <a:off x="6506528" y="2090499"/>
            <a:ext cx="22860" cy="5572244"/>
          </a:xfrm>
          <a:prstGeom prst="roundRect">
            <a:avLst>
              <a:gd name="adj" fmla="val 379097"/>
            </a:avLst>
          </a:prstGeom>
          <a:solidFill>
            <a:srgbClr val="DABADD"/>
          </a:solidFill>
          <a:ln/>
        </p:spPr>
      </p:sp>
      <p:sp>
        <p:nvSpPr>
          <p:cNvPr id="5" name="Shape 2">
            <a:extLst>
              <a:ext uri="{FF2B5EF4-FFF2-40B4-BE49-F238E27FC236}">
                <a16:creationId xmlns:a16="http://schemas.microsoft.com/office/drawing/2014/main" id="{905E9141-220D-4D17-991F-7BEB726AE89E}"/>
              </a:ext>
            </a:extLst>
          </p:cNvPr>
          <p:cNvSpPr/>
          <p:nvPr/>
        </p:nvSpPr>
        <p:spPr>
          <a:xfrm>
            <a:off x="6727210" y="2543175"/>
            <a:ext cx="722114" cy="22860"/>
          </a:xfrm>
          <a:prstGeom prst="roundRect">
            <a:avLst>
              <a:gd name="adj" fmla="val 379097"/>
            </a:avLst>
          </a:prstGeom>
          <a:solidFill>
            <a:srgbClr val="DABADD"/>
          </a:solidFill>
          <a:ln/>
        </p:spPr>
      </p:sp>
      <p:sp>
        <p:nvSpPr>
          <p:cNvPr id="6" name="Shape 3">
            <a:extLst>
              <a:ext uri="{FF2B5EF4-FFF2-40B4-BE49-F238E27FC236}">
                <a16:creationId xmlns:a16="http://schemas.microsoft.com/office/drawing/2014/main" id="{1ECA185D-0B9F-456C-BD5D-D32C89A61D0A}"/>
              </a:ext>
            </a:extLst>
          </p:cNvPr>
          <p:cNvSpPr/>
          <p:nvPr/>
        </p:nvSpPr>
        <p:spPr>
          <a:xfrm>
            <a:off x="6285845" y="2322552"/>
            <a:ext cx="464225" cy="464225"/>
          </a:xfrm>
          <a:prstGeom prst="roundRect">
            <a:avLst>
              <a:gd name="adj" fmla="val 18668"/>
            </a:avLst>
          </a:prstGeom>
          <a:solidFill>
            <a:schemeClr val="bg1">
              <a:lumMod val="75000"/>
            </a:schemeClr>
          </a:solidFill>
          <a:ln w="7620">
            <a:solidFill>
              <a:schemeClr val="tx1">
                <a:lumMod val="75000"/>
                <a:lumOff val="25000"/>
              </a:schemeClr>
            </a:solidFill>
            <a:prstDash val="solid"/>
          </a:ln>
        </p:spPr>
      </p:sp>
      <p:sp>
        <p:nvSpPr>
          <p:cNvPr id="7" name="Text 4">
            <a:extLst>
              <a:ext uri="{FF2B5EF4-FFF2-40B4-BE49-F238E27FC236}">
                <a16:creationId xmlns:a16="http://schemas.microsoft.com/office/drawing/2014/main" id="{E19C8992-9401-42FF-BB1B-60B890B3CC03}"/>
              </a:ext>
            </a:extLst>
          </p:cNvPr>
          <p:cNvSpPr/>
          <p:nvPr/>
        </p:nvSpPr>
        <p:spPr>
          <a:xfrm>
            <a:off x="6445151" y="2408992"/>
            <a:ext cx="145613" cy="291346"/>
          </a:xfrm>
          <a:prstGeom prst="rect">
            <a:avLst/>
          </a:prstGeom>
          <a:noFill/>
          <a:ln/>
        </p:spPr>
        <p:txBody>
          <a:bodyPr wrap="none" lIns="0" tIns="0" rIns="0" bIns="0" rtlCol="0" anchor="t"/>
          <a:lstStyle/>
          <a:p>
            <a:pPr marL="0" indent="0" algn="ctr">
              <a:lnSpc>
                <a:spcPts val="2250"/>
              </a:lnSpc>
              <a:buNone/>
            </a:pPr>
            <a:r>
              <a:rPr lang="en-US" sz="2250" kern="0" spc="-46" dirty="0">
                <a:ea typeface="Source Serif Pro Semi Bold" pitchFamily="34" charset="-122"/>
                <a:cs typeface="Source Serif Pro Semi Bold" pitchFamily="34" charset="-120"/>
              </a:rPr>
              <a:t>1</a:t>
            </a:r>
            <a:endParaRPr lang="en-US" sz="2250" dirty="0"/>
          </a:p>
        </p:txBody>
      </p:sp>
      <p:sp>
        <p:nvSpPr>
          <p:cNvPr id="8" name="Text 5">
            <a:extLst>
              <a:ext uri="{FF2B5EF4-FFF2-40B4-BE49-F238E27FC236}">
                <a16:creationId xmlns:a16="http://schemas.microsoft.com/office/drawing/2014/main" id="{1EC79952-FCD7-4D03-95A0-71F6E9E959AC}"/>
              </a:ext>
            </a:extLst>
          </p:cNvPr>
          <p:cNvSpPr/>
          <p:nvPr/>
        </p:nvSpPr>
        <p:spPr>
          <a:xfrm>
            <a:off x="7652742" y="2296835"/>
            <a:ext cx="2427446" cy="303371"/>
          </a:xfrm>
          <a:prstGeom prst="rect">
            <a:avLst/>
          </a:prstGeom>
          <a:noFill/>
          <a:ln/>
        </p:spPr>
        <p:txBody>
          <a:bodyPr wrap="none" lIns="0" tIns="0" rIns="0" bIns="0" rtlCol="0" anchor="t"/>
          <a:lstStyle/>
          <a:p>
            <a:pPr marL="0" indent="0" algn="l">
              <a:lnSpc>
                <a:spcPts val="2350"/>
              </a:lnSpc>
              <a:buNone/>
            </a:pPr>
            <a:r>
              <a:rPr lang="en-US" sz="1900" b="1" kern="0" spc="-38" dirty="0">
                <a:ea typeface="Source Serif Pro Semi Bold" pitchFamily="34" charset="-122"/>
                <a:cs typeface="Source Serif Pro Semi Bold" pitchFamily="34" charset="-120"/>
              </a:rPr>
              <a:t>Sign Up</a:t>
            </a:r>
            <a:endParaRPr lang="en-US" sz="1900" b="1" dirty="0"/>
          </a:p>
        </p:txBody>
      </p:sp>
      <p:sp>
        <p:nvSpPr>
          <p:cNvPr id="9" name="Text 6">
            <a:extLst>
              <a:ext uri="{FF2B5EF4-FFF2-40B4-BE49-F238E27FC236}">
                <a16:creationId xmlns:a16="http://schemas.microsoft.com/office/drawing/2014/main" id="{528BBBEB-61D1-41E0-B05C-1B40A330D464}"/>
              </a:ext>
            </a:extLst>
          </p:cNvPr>
          <p:cNvSpPr/>
          <p:nvPr/>
        </p:nvSpPr>
        <p:spPr>
          <a:xfrm>
            <a:off x="7652742" y="2723912"/>
            <a:ext cx="6255544" cy="660083"/>
          </a:xfrm>
          <a:prstGeom prst="rect">
            <a:avLst/>
          </a:prstGeom>
          <a:noFill/>
          <a:ln/>
        </p:spPr>
        <p:txBody>
          <a:bodyPr wrap="square" lIns="0" tIns="0" rIns="0" bIns="0" rtlCol="0" anchor="t"/>
          <a:lstStyle/>
          <a:p>
            <a:pPr marL="0" indent="0" algn="l">
              <a:lnSpc>
                <a:spcPts val="2550"/>
              </a:lnSpc>
              <a:buNone/>
            </a:pPr>
            <a:r>
              <a:rPr lang="en-US" sz="1600" kern="0" spc="-32" dirty="0">
                <a:ea typeface="Source Sans Pro" pitchFamily="34" charset="-122"/>
                <a:cs typeface="Source Sans Pro" pitchFamily="34" charset="-120"/>
              </a:rPr>
              <a:t>Users can easily register on the platform, providing essential information such as their name, email, and password to create a secure account.</a:t>
            </a:r>
            <a:endParaRPr lang="en-US" sz="1600" dirty="0"/>
          </a:p>
        </p:txBody>
      </p:sp>
      <p:sp>
        <p:nvSpPr>
          <p:cNvPr id="10" name="Shape 7">
            <a:extLst>
              <a:ext uri="{FF2B5EF4-FFF2-40B4-BE49-F238E27FC236}">
                <a16:creationId xmlns:a16="http://schemas.microsoft.com/office/drawing/2014/main" id="{C88F0586-DE32-4FD8-A166-61B90F6C7F1F}"/>
              </a:ext>
            </a:extLst>
          </p:cNvPr>
          <p:cNvSpPr/>
          <p:nvPr/>
        </p:nvSpPr>
        <p:spPr>
          <a:xfrm>
            <a:off x="6727210" y="4249341"/>
            <a:ext cx="722114" cy="22860"/>
          </a:xfrm>
          <a:prstGeom prst="roundRect">
            <a:avLst>
              <a:gd name="adj" fmla="val 379097"/>
            </a:avLst>
          </a:prstGeom>
          <a:solidFill>
            <a:srgbClr val="DABADD"/>
          </a:solidFill>
          <a:ln/>
        </p:spPr>
      </p:sp>
      <p:sp>
        <p:nvSpPr>
          <p:cNvPr id="11" name="Shape 8">
            <a:extLst>
              <a:ext uri="{FF2B5EF4-FFF2-40B4-BE49-F238E27FC236}">
                <a16:creationId xmlns:a16="http://schemas.microsoft.com/office/drawing/2014/main" id="{D92EB002-4D61-40FA-BDAC-E4FDE8FE2A27}"/>
              </a:ext>
            </a:extLst>
          </p:cNvPr>
          <p:cNvSpPr/>
          <p:nvPr/>
        </p:nvSpPr>
        <p:spPr>
          <a:xfrm>
            <a:off x="6285845" y="4028718"/>
            <a:ext cx="464225" cy="464225"/>
          </a:xfrm>
          <a:prstGeom prst="roundRect">
            <a:avLst>
              <a:gd name="adj" fmla="val 18668"/>
            </a:avLst>
          </a:prstGeom>
          <a:solidFill>
            <a:schemeClr val="bg1">
              <a:lumMod val="75000"/>
            </a:schemeClr>
          </a:solidFill>
          <a:ln w="7620">
            <a:solidFill>
              <a:schemeClr val="tx1">
                <a:lumMod val="75000"/>
                <a:lumOff val="25000"/>
              </a:schemeClr>
            </a:solidFill>
            <a:prstDash val="solid"/>
          </a:ln>
        </p:spPr>
      </p:sp>
      <p:sp>
        <p:nvSpPr>
          <p:cNvPr id="12" name="Text 9">
            <a:extLst>
              <a:ext uri="{FF2B5EF4-FFF2-40B4-BE49-F238E27FC236}">
                <a16:creationId xmlns:a16="http://schemas.microsoft.com/office/drawing/2014/main" id="{917C9171-6BFC-4C18-A24B-2106952BDC76}"/>
              </a:ext>
            </a:extLst>
          </p:cNvPr>
          <p:cNvSpPr/>
          <p:nvPr/>
        </p:nvSpPr>
        <p:spPr>
          <a:xfrm>
            <a:off x="6445151" y="4115157"/>
            <a:ext cx="145613" cy="291346"/>
          </a:xfrm>
          <a:prstGeom prst="rect">
            <a:avLst/>
          </a:prstGeom>
          <a:noFill/>
          <a:ln/>
        </p:spPr>
        <p:txBody>
          <a:bodyPr wrap="none" lIns="0" tIns="0" rIns="0" bIns="0" rtlCol="0" anchor="t"/>
          <a:lstStyle/>
          <a:p>
            <a:pPr marL="0" indent="0" algn="ctr">
              <a:lnSpc>
                <a:spcPts val="2250"/>
              </a:lnSpc>
              <a:buNone/>
            </a:pPr>
            <a:r>
              <a:rPr lang="en-US" sz="2250" kern="0" spc="-46" dirty="0">
                <a:ea typeface="Source Serif Pro Semi Bold" pitchFamily="34" charset="-122"/>
                <a:cs typeface="Source Serif Pro Semi Bold" pitchFamily="34" charset="-120"/>
              </a:rPr>
              <a:t>2</a:t>
            </a:r>
            <a:endParaRPr lang="en-US" sz="2250" dirty="0"/>
          </a:p>
        </p:txBody>
      </p:sp>
      <p:sp>
        <p:nvSpPr>
          <p:cNvPr id="13" name="Text 10">
            <a:extLst>
              <a:ext uri="{FF2B5EF4-FFF2-40B4-BE49-F238E27FC236}">
                <a16:creationId xmlns:a16="http://schemas.microsoft.com/office/drawing/2014/main" id="{E067A895-AC5D-48A0-90BB-122E8609A215}"/>
              </a:ext>
            </a:extLst>
          </p:cNvPr>
          <p:cNvSpPr/>
          <p:nvPr/>
        </p:nvSpPr>
        <p:spPr>
          <a:xfrm>
            <a:off x="7652742" y="4003000"/>
            <a:ext cx="2427446" cy="303371"/>
          </a:xfrm>
          <a:prstGeom prst="rect">
            <a:avLst/>
          </a:prstGeom>
          <a:noFill/>
          <a:ln/>
        </p:spPr>
        <p:txBody>
          <a:bodyPr wrap="none" lIns="0" tIns="0" rIns="0" bIns="0" rtlCol="0" anchor="t"/>
          <a:lstStyle/>
          <a:p>
            <a:pPr marL="0" indent="0" algn="l">
              <a:lnSpc>
                <a:spcPts val="2350"/>
              </a:lnSpc>
              <a:buNone/>
            </a:pPr>
            <a:r>
              <a:rPr lang="en-US" sz="1900" b="1" kern="0" spc="-38" dirty="0">
                <a:ea typeface="Source Serif Pro Semi Bold" pitchFamily="34" charset="-122"/>
                <a:cs typeface="Source Serif Pro Semi Bold" pitchFamily="34" charset="-120"/>
              </a:rPr>
              <a:t>Social Login</a:t>
            </a:r>
            <a:endParaRPr lang="en-US" sz="1900" b="1" dirty="0"/>
          </a:p>
        </p:txBody>
      </p:sp>
      <p:sp>
        <p:nvSpPr>
          <p:cNvPr id="14" name="Text 11">
            <a:extLst>
              <a:ext uri="{FF2B5EF4-FFF2-40B4-BE49-F238E27FC236}">
                <a16:creationId xmlns:a16="http://schemas.microsoft.com/office/drawing/2014/main" id="{DFEB4444-6C49-443D-B6C9-3FDD5093A6B2}"/>
              </a:ext>
            </a:extLst>
          </p:cNvPr>
          <p:cNvSpPr/>
          <p:nvPr/>
        </p:nvSpPr>
        <p:spPr>
          <a:xfrm>
            <a:off x="7652742" y="4395572"/>
            <a:ext cx="6255544" cy="990124"/>
          </a:xfrm>
          <a:prstGeom prst="rect">
            <a:avLst/>
          </a:prstGeom>
          <a:noFill/>
          <a:ln/>
        </p:spPr>
        <p:txBody>
          <a:bodyPr wrap="square" lIns="0" tIns="0" rIns="0" bIns="0" rtlCol="0" anchor="t"/>
          <a:lstStyle/>
          <a:p>
            <a:pPr marL="0" indent="0" algn="l">
              <a:lnSpc>
                <a:spcPts val="2550"/>
              </a:lnSpc>
              <a:buNone/>
            </a:pPr>
            <a:r>
              <a:rPr lang="en-US" sz="1600" kern="0" spc="-32" dirty="0">
                <a:ea typeface="Source Sans Pro" pitchFamily="34" charset="-122"/>
                <a:cs typeface="Source Sans Pro" pitchFamily="34" charset="-120"/>
              </a:rPr>
              <a:t>The application supports social media login options, allowing users to quickly and conveniently access the platform using their existing social media credentials.</a:t>
            </a:r>
            <a:endParaRPr lang="en-US" sz="1600" dirty="0"/>
          </a:p>
        </p:txBody>
      </p:sp>
      <p:sp>
        <p:nvSpPr>
          <p:cNvPr id="15" name="Shape 12">
            <a:extLst>
              <a:ext uri="{FF2B5EF4-FFF2-40B4-BE49-F238E27FC236}">
                <a16:creationId xmlns:a16="http://schemas.microsoft.com/office/drawing/2014/main" id="{EF87E2AC-D0F9-4698-8C9B-356D4EB8152C}"/>
              </a:ext>
            </a:extLst>
          </p:cNvPr>
          <p:cNvSpPr/>
          <p:nvPr/>
        </p:nvSpPr>
        <p:spPr>
          <a:xfrm>
            <a:off x="6727210" y="6285548"/>
            <a:ext cx="722114" cy="22860"/>
          </a:xfrm>
          <a:prstGeom prst="roundRect">
            <a:avLst>
              <a:gd name="adj" fmla="val 379097"/>
            </a:avLst>
          </a:prstGeom>
          <a:solidFill>
            <a:srgbClr val="DABADD"/>
          </a:solidFill>
          <a:ln/>
        </p:spPr>
      </p:sp>
      <p:sp>
        <p:nvSpPr>
          <p:cNvPr id="16" name="Shape 13">
            <a:extLst>
              <a:ext uri="{FF2B5EF4-FFF2-40B4-BE49-F238E27FC236}">
                <a16:creationId xmlns:a16="http://schemas.microsoft.com/office/drawing/2014/main" id="{34AA4476-2521-4965-8E62-D540449AED9D}"/>
              </a:ext>
            </a:extLst>
          </p:cNvPr>
          <p:cNvSpPr/>
          <p:nvPr/>
        </p:nvSpPr>
        <p:spPr>
          <a:xfrm>
            <a:off x="6285845" y="6064925"/>
            <a:ext cx="464225" cy="464225"/>
          </a:xfrm>
          <a:prstGeom prst="roundRect">
            <a:avLst>
              <a:gd name="adj" fmla="val 18668"/>
            </a:avLst>
          </a:prstGeom>
          <a:solidFill>
            <a:schemeClr val="bg1">
              <a:lumMod val="75000"/>
            </a:schemeClr>
          </a:solidFill>
          <a:ln w="7620">
            <a:solidFill>
              <a:schemeClr val="tx1">
                <a:lumMod val="75000"/>
                <a:lumOff val="25000"/>
              </a:schemeClr>
            </a:solidFill>
            <a:prstDash val="solid"/>
          </a:ln>
        </p:spPr>
      </p:sp>
      <p:sp>
        <p:nvSpPr>
          <p:cNvPr id="17" name="Text 14">
            <a:extLst>
              <a:ext uri="{FF2B5EF4-FFF2-40B4-BE49-F238E27FC236}">
                <a16:creationId xmlns:a16="http://schemas.microsoft.com/office/drawing/2014/main" id="{D7470817-5A84-46AD-8782-2D1C19ABCFAC}"/>
              </a:ext>
            </a:extLst>
          </p:cNvPr>
          <p:cNvSpPr/>
          <p:nvPr/>
        </p:nvSpPr>
        <p:spPr>
          <a:xfrm>
            <a:off x="6445151" y="6151364"/>
            <a:ext cx="145613" cy="291346"/>
          </a:xfrm>
          <a:prstGeom prst="rect">
            <a:avLst/>
          </a:prstGeom>
          <a:noFill/>
          <a:ln/>
        </p:spPr>
        <p:txBody>
          <a:bodyPr wrap="none" lIns="0" tIns="0" rIns="0" bIns="0" rtlCol="0" anchor="t"/>
          <a:lstStyle/>
          <a:p>
            <a:pPr marL="0" indent="0" algn="ctr">
              <a:lnSpc>
                <a:spcPts val="2250"/>
              </a:lnSpc>
              <a:buNone/>
            </a:pPr>
            <a:r>
              <a:rPr lang="en-US" sz="2250" kern="0" spc="-46" dirty="0">
                <a:ea typeface="Source Serif Pro Semi Bold" pitchFamily="34" charset="-122"/>
                <a:cs typeface="Source Serif Pro Semi Bold" pitchFamily="34" charset="-120"/>
              </a:rPr>
              <a:t>3</a:t>
            </a:r>
            <a:endParaRPr lang="en-US" sz="2250" dirty="0"/>
          </a:p>
        </p:txBody>
      </p:sp>
      <p:sp>
        <p:nvSpPr>
          <p:cNvPr id="18" name="Text 15">
            <a:extLst>
              <a:ext uri="{FF2B5EF4-FFF2-40B4-BE49-F238E27FC236}">
                <a16:creationId xmlns:a16="http://schemas.microsoft.com/office/drawing/2014/main" id="{F86F0BE3-3B15-47FE-90B7-1B9EA74F6D6B}"/>
              </a:ext>
            </a:extLst>
          </p:cNvPr>
          <p:cNvSpPr/>
          <p:nvPr/>
        </p:nvSpPr>
        <p:spPr>
          <a:xfrm>
            <a:off x="7652742" y="6039207"/>
            <a:ext cx="2818328" cy="303371"/>
          </a:xfrm>
          <a:prstGeom prst="rect">
            <a:avLst/>
          </a:prstGeom>
          <a:noFill/>
          <a:ln/>
        </p:spPr>
        <p:txBody>
          <a:bodyPr wrap="none" lIns="0" tIns="0" rIns="0" bIns="0" rtlCol="0" anchor="t"/>
          <a:lstStyle/>
          <a:p>
            <a:pPr marL="0" indent="0" algn="l">
              <a:lnSpc>
                <a:spcPts val="2350"/>
              </a:lnSpc>
              <a:buNone/>
            </a:pPr>
            <a:r>
              <a:rPr lang="en-US" sz="1900" b="1" kern="0" spc="-38" dirty="0">
                <a:ea typeface="Source Serif Pro Semi Bold" pitchFamily="34" charset="-122"/>
                <a:cs typeface="Source Serif Pro Semi Bold" pitchFamily="34" charset="-120"/>
              </a:rPr>
              <a:t>Two-Factor Authentication</a:t>
            </a:r>
            <a:endParaRPr lang="en-US" sz="1900" b="1" dirty="0"/>
          </a:p>
        </p:txBody>
      </p:sp>
      <p:sp>
        <p:nvSpPr>
          <p:cNvPr id="19" name="Text 16">
            <a:extLst>
              <a:ext uri="{FF2B5EF4-FFF2-40B4-BE49-F238E27FC236}">
                <a16:creationId xmlns:a16="http://schemas.microsoft.com/office/drawing/2014/main" id="{ECA947BB-9A62-4515-A9EA-2378C688F652}"/>
              </a:ext>
            </a:extLst>
          </p:cNvPr>
          <p:cNvSpPr/>
          <p:nvPr/>
        </p:nvSpPr>
        <p:spPr>
          <a:xfrm>
            <a:off x="7652742" y="6466284"/>
            <a:ext cx="6255544" cy="990124"/>
          </a:xfrm>
          <a:prstGeom prst="rect">
            <a:avLst/>
          </a:prstGeom>
          <a:noFill/>
          <a:ln/>
        </p:spPr>
        <p:txBody>
          <a:bodyPr wrap="square" lIns="0" tIns="0" rIns="0" bIns="0" rtlCol="0" anchor="t"/>
          <a:lstStyle/>
          <a:p>
            <a:pPr marL="0" indent="0" algn="l">
              <a:lnSpc>
                <a:spcPts val="2550"/>
              </a:lnSpc>
              <a:buNone/>
            </a:pPr>
            <a:r>
              <a:rPr lang="en-US" sz="1600" kern="0" spc="-32" dirty="0">
                <a:ea typeface="Source Sans Pro" pitchFamily="34" charset="-122"/>
                <a:cs typeface="Source Sans Pro" pitchFamily="34" charset="-120"/>
              </a:rPr>
              <a:t>An additional layer of security is implemented through two-factor authentication, ensuring that only authorized users can access sensitive account information and features.</a:t>
            </a:r>
            <a:endParaRPr lang="en-US" sz="1600" dirty="0"/>
          </a:p>
        </p:txBody>
      </p:sp>
    </p:spTree>
    <p:extLst>
      <p:ext uri="{BB962C8B-B14F-4D97-AF65-F5344CB8AC3E}">
        <p14:creationId xmlns:p14="http://schemas.microsoft.com/office/powerpoint/2010/main" val="253928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FFAAF9F-F609-4BE2-BBB8-B401B96B4722}"/>
              </a:ext>
            </a:extLst>
          </p:cNvPr>
          <p:cNvSpPr/>
          <p:nvPr/>
        </p:nvSpPr>
        <p:spPr>
          <a:xfrm>
            <a:off x="837724" y="1911191"/>
            <a:ext cx="10178058" cy="704017"/>
          </a:xfrm>
          <a:prstGeom prst="rect">
            <a:avLst/>
          </a:prstGeom>
          <a:noFill/>
          <a:ln/>
        </p:spPr>
        <p:txBody>
          <a:bodyPr wrap="none" lIns="0" tIns="0" rIns="0" bIns="0" rtlCol="0" anchor="t"/>
          <a:lstStyle/>
          <a:p>
            <a:pPr marL="0" indent="0">
              <a:lnSpc>
                <a:spcPts val="5500"/>
              </a:lnSpc>
              <a:buNone/>
            </a:pPr>
            <a:r>
              <a:rPr lang="en-US" sz="4400" kern="0" spc="-89" dirty="0">
                <a:latin typeface="Times New Roman" panose="02020603050405020304" pitchFamily="18" charset="0"/>
                <a:ea typeface="Source Serif Pro Semi Bold" pitchFamily="34" charset="-122"/>
                <a:cs typeface="Times New Roman" panose="02020603050405020304" pitchFamily="18" charset="0"/>
              </a:rPr>
              <a:t>Creating Freelance Profiles and Portfolios</a:t>
            </a:r>
            <a:endParaRPr lang="en-US" sz="44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8685B1F0-5B85-4A15-BE3A-DC39993CAB10}"/>
              </a:ext>
            </a:extLst>
          </p:cNvPr>
          <p:cNvSpPr/>
          <p:nvPr/>
        </p:nvSpPr>
        <p:spPr>
          <a:xfrm>
            <a:off x="872230"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Profile Building</a:t>
            </a:r>
            <a:endParaRPr lang="en-US" sz="2200" b="1" dirty="0"/>
          </a:p>
        </p:txBody>
      </p:sp>
      <p:sp>
        <p:nvSpPr>
          <p:cNvPr id="4" name="Text 2">
            <a:extLst>
              <a:ext uri="{FF2B5EF4-FFF2-40B4-BE49-F238E27FC236}">
                <a16:creationId xmlns:a16="http://schemas.microsoft.com/office/drawing/2014/main" id="{B36DAF22-4CED-4AEC-9C2E-EBF2E3B40955}"/>
              </a:ext>
            </a:extLst>
          </p:cNvPr>
          <p:cNvSpPr/>
          <p:nvPr/>
        </p:nvSpPr>
        <p:spPr>
          <a:xfrm>
            <a:off x="837724" y="3804761"/>
            <a:ext cx="3928586" cy="1915120"/>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Freelancers can create comprehensive profiles that highlight their expertise, qualifications, and past work experience, helping them stand out in a competitive market.</a:t>
            </a:r>
            <a:endParaRPr lang="en-US" sz="1850" dirty="0"/>
          </a:p>
        </p:txBody>
      </p:sp>
      <p:sp>
        <p:nvSpPr>
          <p:cNvPr id="5" name="Text 3">
            <a:extLst>
              <a:ext uri="{FF2B5EF4-FFF2-40B4-BE49-F238E27FC236}">
                <a16:creationId xmlns:a16="http://schemas.microsoft.com/office/drawing/2014/main" id="{C1252F1B-0266-4CC2-AF3A-C599768FCC42}"/>
              </a:ext>
            </a:extLst>
          </p:cNvPr>
          <p:cNvSpPr/>
          <p:nvPr/>
        </p:nvSpPr>
        <p:spPr>
          <a:xfrm>
            <a:off x="5357813"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Portfolio Showcase</a:t>
            </a:r>
            <a:endParaRPr lang="en-US" sz="2200" b="1" dirty="0"/>
          </a:p>
        </p:txBody>
      </p:sp>
      <p:sp>
        <p:nvSpPr>
          <p:cNvPr id="6" name="Text 4">
            <a:extLst>
              <a:ext uri="{FF2B5EF4-FFF2-40B4-BE49-F238E27FC236}">
                <a16:creationId xmlns:a16="http://schemas.microsoft.com/office/drawing/2014/main" id="{57C857D6-7EC4-43ED-BB72-357A5AFD5B40}"/>
              </a:ext>
            </a:extLst>
          </p:cNvPr>
          <p:cNvSpPr/>
          <p:nvPr/>
        </p:nvSpPr>
        <p:spPr>
          <a:xfrm>
            <a:off x="5357813" y="3804761"/>
            <a:ext cx="3928586" cy="1915120"/>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The platform provides a dedicated space for freelancers to showcase their work samples, case studies, and testimonials, giving clients a clear understanding of their capabilities.</a:t>
            </a:r>
            <a:endParaRPr lang="en-US" sz="1850" dirty="0"/>
          </a:p>
        </p:txBody>
      </p:sp>
      <p:sp>
        <p:nvSpPr>
          <p:cNvPr id="7" name="Text 5">
            <a:extLst>
              <a:ext uri="{FF2B5EF4-FFF2-40B4-BE49-F238E27FC236}">
                <a16:creationId xmlns:a16="http://schemas.microsoft.com/office/drawing/2014/main" id="{3B145865-5F80-4B6D-A469-BEF8D9DF65BA}"/>
              </a:ext>
            </a:extLst>
          </p:cNvPr>
          <p:cNvSpPr/>
          <p:nvPr/>
        </p:nvSpPr>
        <p:spPr>
          <a:xfrm>
            <a:off x="9877901" y="3213497"/>
            <a:ext cx="2816185" cy="351949"/>
          </a:xfrm>
          <a:prstGeom prst="rect">
            <a:avLst/>
          </a:prstGeom>
          <a:noFill/>
          <a:ln/>
        </p:spPr>
        <p:txBody>
          <a:bodyPr wrap="none" lIns="0" tIns="0" rIns="0" bIns="0" rtlCol="0" anchor="t"/>
          <a:lstStyle/>
          <a:p>
            <a:pPr marL="0" indent="0">
              <a:lnSpc>
                <a:spcPts val="2750"/>
              </a:lnSpc>
              <a:buNone/>
            </a:pPr>
            <a:r>
              <a:rPr lang="en-US" sz="2200" b="1" kern="0" spc="-44" dirty="0">
                <a:ea typeface="Source Serif Pro Semi Bold" pitchFamily="34" charset="-122"/>
                <a:cs typeface="Source Serif Pro Semi Bold" pitchFamily="34" charset="-120"/>
              </a:rPr>
              <a:t>Dynamic Updates</a:t>
            </a:r>
            <a:endParaRPr lang="en-US" sz="2200" b="1" dirty="0"/>
          </a:p>
        </p:txBody>
      </p:sp>
      <p:sp>
        <p:nvSpPr>
          <p:cNvPr id="8" name="Text 6">
            <a:extLst>
              <a:ext uri="{FF2B5EF4-FFF2-40B4-BE49-F238E27FC236}">
                <a16:creationId xmlns:a16="http://schemas.microsoft.com/office/drawing/2014/main" id="{1F47AEFF-D607-4263-B845-C8FF64A0B036}"/>
              </a:ext>
            </a:extLst>
          </p:cNvPr>
          <p:cNvSpPr/>
          <p:nvPr/>
        </p:nvSpPr>
        <p:spPr>
          <a:xfrm>
            <a:off x="9877901" y="3804761"/>
            <a:ext cx="3928586" cy="2298144"/>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Freelancers can easily update their profiles and portfolios as they acquire new skills, complete projects, or receive positive client reviews, ensuring their information remains current and relevant.</a:t>
            </a:r>
            <a:endParaRPr lang="en-US" sz="1850" dirty="0"/>
          </a:p>
        </p:txBody>
      </p:sp>
    </p:spTree>
    <p:extLst>
      <p:ext uri="{BB962C8B-B14F-4D97-AF65-F5344CB8AC3E}">
        <p14:creationId xmlns:p14="http://schemas.microsoft.com/office/powerpoint/2010/main" val="1253192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AFEDAD8-C100-41C3-B8EE-5D3F41A90B8F}"/>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70A9B11-5644-4B35-87CC-6195F2318D6E}"/>
              </a:ext>
            </a:extLst>
          </p:cNvPr>
          <p:cNvSpPr/>
          <p:nvPr/>
        </p:nvSpPr>
        <p:spPr>
          <a:xfrm>
            <a:off x="6215420" y="880586"/>
            <a:ext cx="6737866" cy="612696"/>
          </a:xfrm>
          <a:prstGeom prst="rect">
            <a:avLst/>
          </a:prstGeom>
          <a:noFill/>
          <a:ln/>
        </p:spPr>
        <p:txBody>
          <a:bodyPr wrap="none" lIns="0" tIns="0" rIns="0" bIns="0" rtlCol="0" anchor="t"/>
          <a:lstStyle/>
          <a:p>
            <a:pPr marL="0" indent="0">
              <a:lnSpc>
                <a:spcPts val="4800"/>
              </a:lnSpc>
              <a:buNone/>
            </a:pPr>
            <a:r>
              <a:rPr lang="en-US" sz="3850" kern="0" spc="-77" dirty="0">
                <a:latin typeface="Times New Roman" panose="02020603050405020304" pitchFamily="18" charset="0"/>
                <a:ea typeface="Source Serif Pro Semi Bold" pitchFamily="34" charset="-122"/>
                <a:cs typeface="Times New Roman" panose="02020603050405020304" pitchFamily="18" charset="0"/>
              </a:rPr>
              <a:t>Posting and Bidding on Projects</a:t>
            </a:r>
            <a:endParaRPr lang="en-US" sz="3850" dirty="0">
              <a:latin typeface="Times New Roman" panose="02020603050405020304" pitchFamily="18" charset="0"/>
              <a:cs typeface="Times New Roman" panose="02020603050405020304" pitchFamily="18" charset="0"/>
            </a:endParaRPr>
          </a:p>
        </p:txBody>
      </p:sp>
      <p:pic>
        <p:nvPicPr>
          <p:cNvPr id="4" name="Image 1" descr="preencoded.png">
            <a:extLst>
              <a:ext uri="{FF2B5EF4-FFF2-40B4-BE49-F238E27FC236}">
                <a16:creationId xmlns:a16="http://schemas.microsoft.com/office/drawing/2014/main" id="{2EE6C011-D6DF-46D5-A8E9-A1EEE8E09C94}"/>
              </a:ext>
            </a:extLst>
          </p:cNvPr>
          <p:cNvPicPr>
            <a:picLocks noChangeAspect="1"/>
          </p:cNvPicPr>
          <p:nvPr/>
        </p:nvPicPr>
        <p:blipFill>
          <a:blip r:embed="rId3"/>
          <a:stretch>
            <a:fillRect/>
          </a:stretch>
        </p:blipFill>
        <p:spPr>
          <a:xfrm>
            <a:off x="6215420" y="2013942"/>
            <a:ext cx="1041559" cy="1639491"/>
          </a:xfrm>
          <a:prstGeom prst="rect">
            <a:avLst/>
          </a:prstGeom>
        </p:spPr>
      </p:pic>
      <p:sp>
        <p:nvSpPr>
          <p:cNvPr id="5" name="Text 1">
            <a:extLst>
              <a:ext uri="{FF2B5EF4-FFF2-40B4-BE49-F238E27FC236}">
                <a16:creationId xmlns:a16="http://schemas.microsoft.com/office/drawing/2014/main" id="{F9DD6693-3061-46AD-9847-432685FDDFB8}"/>
              </a:ext>
            </a:extLst>
          </p:cNvPr>
          <p:cNvSpPr/>
          <p:nvPr/>
        </p:nvSpPr>
        <p:spPr>
          <a:xfrm>
            <a:off x="7569398" y="2013942"/>
            <a:ext cx="2450783" cy="306229"/>
          </a:xfrm>
          <a:prstGeom prst="rect">
            <a:avLst/>
          </a:prstGeom>
          <a:noFill/>
          <a:ln/>
        </p:spPr>
        <p:txBody>
          <a:bodyPr wrap="none" lIns="0" tIns="0" rIns="0" bIns="0" rtlCol="0" anchor="t"/>
          <a:lstStyle/>
          <a:p>
            <a:pPr marL="0" indent="0" algn="l">
              <a:lnSpc>
                <a:spcPts val="2400"/>
              </a:lnSpc>
              <a:buNone/>
            </a:pPr>
            <a:r>
              <a:rPr lang="en-US" sz="1900" b="1" kern="0" spc="-39" dirty="0">
                <a:ea typeface="Source Serif Pro Semi Bold" pitchFamily="34" charset="-122"/>
                <a:cs typeface="Source Serif Pro Semi Bold" pitchFamily="34" charset="-120"/>
              </a:rPr>
              <a:t>Project Posting</a:t>
            </a:r>
            <a:endParaRPr lang="en-US" sz="1900" b="1" dirty="0"/>
          </a:p>
        </p:txBody>
      </p:sp>
      <p:sp>
        <p:nvSpPr>
          <p:cNvPr id="6" name="Text 2">
            <a:extLst>
              <a:ext uri="{FF2B5EF4-FFF2-40B4-BE49-F238E27FC236}">
                <a16:creationId xmlns:a16="http://schemas.microsoft.com/office/drawing/2014/main" id="{A634879B-9994-4176-9C8B-342C04C2B534}"/>
              </a:ext>
            </a:extLst>
          </p:cNvPr>
          <p:cNvSpPr/>
          <p:nvPr/>
        </p:nvSpPr>
        <p:spPr>
          <a:xfrm>
            <a:off x="7569398" y="2445068"/>
            <a:ext cx="6331982" cy="1000125"/>
          </a:xfrm>
          <a:prstGeom prst="rect">
            <a:avLst/>
          </a:prstGeom>
          <a:noFill/>
          <a:ln/>
        </p:spPr>
        <p:txBody>
          <a:bodyPr wrap="square" lIns="0" tIns="0" rIns="0" bIns="0" rtlCol="0" anchor="t"/>
          <a:lstStyle/>
          <a:p>
            <a:pPr marL="0" indent="0" algn="l">
              <a:lnSpc>
                <a:spcPts val="2600"/>
              </a:lnSpc>
              <a:buNone/>
            </a:pPr>
            <a:r>
              <a:rPr lang="en-US" sz="1600" kern="0" spc="-33" dirty="0">
                <a:ea typeface="Source Sans Pro" pitchFamily="34" charset="-122"/>
                <a:cs typeface="Source Sans Pro" pitchFamily="34" charset="-120"/>
              </a:rPr>
              <a:t>Clients can post detailed job listings, including project scope, requirements, budget, and timeline, allowing freelancers to browse and apply for the opportunities that match their expertise.</a:t>
            </a:r>
            <a:endParaRPr lang="en-US" sz="1600" dirty="0"/>
          </a:p>
        </p:txBody>
      </p:sp>
      <p:pic>
        <p:nvPicPr>
          <p:cNvPr id="7" name="Image 2" descr="preencoded.png">
            <a:extLst>
              <a:ext uri="{FF2B5EF4-FFF2-40B4-BE49-F238E27FC236}">
                <a16:creationId xmlns:a16="http://schemas.microsoft.com/office/drawing/2014/main" id="{49241F4D-1734-4E9C-BD2D-E06E5B6B5CB6}"/>
              </a:ext>
            </a:extLst>
          </p:cNvPr>
          <p:cNvPicPr>
            <a:picLocks noChangeAspect="1"/>
          </p:cNvPicPr>
          <p:nvPr/>
        </p:nvPicPr>
        <p:blipFill>
          <a:blip r:embed="rId4"/>
          <a:stretch>
            <a:fillRect/>
          </a:stretch>
        </p:blipFill>
        <p:spPr>
          <a:xfrm>
            <a:off x="6215420" y="3653433"/>
            <a:ext cx="1041559" cy="1847731"/>
          </a:xfrm>
          <a:prstGeom prst="rect">
            <a:avLst/>
          </a:prstGeom>
        </p:spPr>
      </p:pic>
      <p:sp>
        <p:nvSpPr>
          <p:cNvPr id="8" name="Text 3">
            <a:extLst>
              <a:ext uri="{FF2B5EF4-FFF2-40B4-BE49-F238E27FC236}">
                <a16:creationId xmlns:a16="http://schemas.microsoft.com/office/drawing/2014/main" id="{D20F063A-746D-455D-847D-D8EFD16F326D}"/>
              </a:ext>
            </a:extLst>
          </p:cNvPr>
          <p:cNvSpPr/>
          <p:nvPr/>
        </p:nvSpPr>
        <p:spPr>
          <a:xfrm>
            <a:off x="7569398" y="3861673"/>
            <a:ext cx="2450783" cy="306229"/>
          </a:xfrm>
          <a:prstGeom prst="rect">
            <a:avLst/>
          </a:prstGeom>
          <a:noFill/>
          <a:ln/>
        </p:spPr>
        <p:txBody>
          <a:bodyPr wrap="none" lIns="0" tIns="0" rIns="0" bIns="0" rtlCol="0" anchor="t"/>
          <a:lstStyle/>
          <a:p>
            <a:pPr marL="0" indent="0" algn="l">
              <a:lnSpc>
                <a:spcPts val="2400"/>
              </a:lnSpc>
              <a:buNone/>
            </a:pPr>
            <a:r>
              <a:rPr lang="en-US" sz="1900" b="1" kern="0" spc="-39" dirty="0">
                <a:ea typeface="Source Serif Pro Semi Bold" pitchFamily="34" charset="-122"/>
                <a:cs typeface="Source Serif Pro Semi Bold" pitchFamily="34" charset="-120"/>
              </a:rPr>
              <a:t>Bidding Process</a:t>
            </a:r>
            <a:endParaRPr lang="en-US" sz="1900" b="1" dirty="0"/>
          </a:p>
        </p:txBody>
      </p:sp>
      <p:sp>
        <p:nvSpPr>
          <p:cNvPr id="9" name="Text 4">
            <a:extLst>
              <a:ext uri="{FF2B5EF4-FFF2-40B4-BE49-F238E27FC236}">
                <a16:creationId xmlns:a16="http://schemas.microsoft.com/office/drawing/2014/main" id="{8C969FDF-C19E-4604-8AFE-DA7FF26F4BC3}"/>
              </a:ext>
            </a:extLst>
          </p:cNvPr>
          <p:cNvSpPr/>
          <p:nvPr/>
        </p:nvSpPr>
        <p:spPr>
          <a:xfrm>
            <a:off x="7569398" y="4292798"/>
            <a:ext cx="6331982" cy="1000125"/>
          </a:xfrm>
          <a:prstGeom prst="rect">
            <a:avLst/>
          </a:prstGeom>
          <a:noFill/>
          <a:ln/>
        </p:spPr>
        <p:txBody>
          <a:bodyPr wrap="square" lIns="0" tIns="0" rIns="0" bIns="0" rtlCol="0" anchor="t"/>
          <a:lstStyle/>
          <a:p>
            <a:pPr marL="0" indent="0" algn="l">
              <a:lnSpc>
                <a:spcPts val="2600"/>
              </a:lnSpc>
              <a:buNone/>
            </a:pPr>
            <a:r>
              <a:rPr lang="en-US" sz="1600" kern="0" spc="-33" dirty="0">
                <a:ea typeface="Source Sans Pro" pitchFamily="34" charset="-122"/>
                <a:cs typeface="Source Sans Pro" pitchFamily="34" charset="-120"/>
              </a:rPr>
              <a:t>Freelancers can review project details and submit tailored proposals, highlighting their unique qualifications, approach, and timeline, increasing their chances of being selected for the job.</a:t>
            </a:r>
            <a:endParaRPr lang="en-US" sz="1600" dirty="0"/>
          </a:p>
        </p:txBody>
      </p:sp>
      <p:pic>
        <p:nvPicPr>
          <p:cNvPr id="10" name="Image 3" descr="preencoded.png">
            <a:extLst>
              <a:ext uri="{FF2B5EF4-FFF2-40B4-BE49-F238E27FC236}">
                <a16:creationId xmlns:a16="http://schemas.microsoft.com/office/drawing/2014/main" id="{D60D8092-6D35-408B-91D6-720615698EEF}"/>
              </a:ext>
            </a:extLst>
          </p:cNvPr>
          <p:cNvPicPr>
            <a:picLocks noChangeAspect="1"/>
          </p:cNvPicPr>
          <p:nvPr/>
        </p:nvPicPr>
        <p:blipFill>
          <a:blip r:embed="rId5"/>
          <a:stretch>
            <a:fillRect/>
          </a:stretch>
        </p:blipFill>
        <p:spPr>
          <a:xfrm>
            <a:off x="6215420" y="5501164"/>
            <a:ext cx="1041559" cy="1847731"/>
          </a:xfrm>
          <a:prstGeom prst="rect">
            <a:avLst/>
          </a:prstGeom>
        </p:spPr>
      </p:pic>
      <p:sp>
        <p:nvSpPr>
          <p:cNvPr id="11" name="Text 5">
            <a:extLst>
              <a:ext uri="{FF2B5EF4-FFF2-40B4-BE49-F238E27FC236}">
                <a16:creationId xmlns:a16="http://schemas.microsoft.com/office/drawing/2014/main" id="{8D4664B4-CB95-4442-8E52-78389093C4F2}"/>
              </a:ext>
            </a:extLst>
          </p:cNvPr>
          <p:cNvSpPr/>
          <p:nvPr/>
        </p:nvSpPr>
        <p:spPr>
          <a:xfrm>
            <a:off x="7569398" y="5709404"/>
            <a:ext cx="2450783" cy="306229"/>
          </a:xfrm>
          <a:prstGeom prst="rect">
            <a:avLst/>
          </a:prstGeom>
          <a:noFill/>
          <a:ln/>
        </p:spPr>
        <p:txBody>
          <a:bodyPr wrap="none" lIns="0" tIns="0" rIns="0" bIns="0" rtlCol="0" anchor="t"/>
          <a:lstStyle/>
          <a:p>
            <a:pPr marL="0" indent="0" algn="l">
              <a:lnSpc>
                <a:spcPts val="2400"/>
              </a:lnSpc>
              <a:buNone/>
            </a:pPr>
            <a:r>
              <a:rPr lang="en-US" sz="1900" b="1" kern="0" spc="-39" dirty="0">
                <a:ea typeface="Source Serif Pro Semi Bold" pitchFamily="34" charset="-122"/>
                <a:cs typeface="Source Serif Pro Semi Bold" pitchFamily="34" charset="-120"/>
              </a:rPr>
              <a:t>Offer and Acceptance</a:t>
            </a:r>
            <a:endParaRPr lang="en-US" sz="1900" b="1" dirty="0"/>
          </a:p>
        </p:txBody>
      </p:sp>
      <p:sp>
        <p:nvSpPr>
          <p:cNvPr id="12" name="Text 6">
            <a:extLst>
              <a:ext uri="{FF2B5EF4-FFF2-40B4-BE49-F238E27FC236}">
                <a16:creationId xmlns:a16="http://schemas.microsoft.com/office/drawing/2014/main" id="{CC2FF7EF-2A1E-48BB-A681-1B7B27811E46}"/>
              </a:ext>
            </a:extLst>
          </p:cNvPr>
          <p:cNvSpPr/>
          <p:nvPr/>
        </p:nvSpPr>
        <p:spPr>
          <a:xfrm>
            <a:off x="7569398" y="6140529"/>
            <a:ext cx="6331982" cy="1000125"/>
          </a:xfrm>
          <a:prstGeom prst="rect">
            <a:avLst/>
          </a:prstGeom>
          <a:noFill/>
          <a:ln/>
        </p:spPr>
        <p:txBody>
          <a:bodyPr wrap="square" lIns="0" tIns="0" rIns="0" bIns="0" rtlCol="0" anchor="t"/>
          <a:lstStyle/>
          <a:p>
            <a:pPr marL="0" indent="0" algn="l">
              <a:lnSpc>
                <a:spcPts val="2600"/>
              </a:lnSpc>
              <a:buNone/>
            </a:pPr>
            <a:r>
              <a:rPr lang="en-US" sz="1600" kern="0" spc="-33" dirty="0">
                <a:ea typeface="Source Sans Pro" pitchFamily="34" charset="-122"/>
                <a:cs typeface="Source Sans Pro" pitchFamily="34" charset="-120"/>
              </a:rPr>
              <a:t>Clients can review freelancer proposals, engage in negotiations, and ultimately select the best candidate for the project, initiating the contract and payment process.</a:t>
            </a:r>
            <a:endParaRPr lang="en-US" sz="1600" dirty="0"/>
          </a:p>
        </p:txBody>
      </p:sp>
    </p:spTree>
    <p:extLst>
      <p:ext uri="{BB962C8B-B14F-4D97-AF65-F5344CB8AC3E}">
        <p14:creationId xmlns:p14="http://schemas.microsoft.com/office/powerpoint/2010/main" val="398587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C1976587-C229-4E00-B0DD-8CA10B64A215}"/>
              </a:ext>
            </a:extLst>
          </p:cNvPr>
          <p:cNvPicPr>
            <a:picLocks noChangeAspect="1"/>
          </p:cNvPicPr>
          <p:nvPr/>
        </p:nvPicPr>
        <p:blipFill>
          <a:blip r:embed="rId2"/>
          <a:stretch>
            <a:fillRect/>
          </a:stretch>
        </p:blipFill>
        <p:spPr>
          <a:xfrm>
            <a:off x="0" y="0"/>
            <a:ext cx="5486400" cy="8229600"/>
          </a:xfrm>
          <a:prstGeom prst="rect">
            <a:avLst/>
          </a:prstGeom>
        </p:spPr>
      </p:pic>
      <p:sp>
        <p:nvSpPr>
          <p:cNvPr id="14" name="Text 0">
            <a:extLst>
              <a:ext uri="{FF2B5EF4-FFF2-40B4-BE49-F238E27FC236}">
                <a16:creationId xmlns:a16="http://schemas.microsoft.com/office/drawing/2014/main" id="{7897E024-3B3B-4B22-ACB7-C5164EFF5229}"/>
              </a:ext>
            </a:extLst>
          </p:cNvPr>
          <p:cNvSpPr/>
          <p:nvPr/>
        </p:nvSpPr>
        <p:spPr>
          <a:xfrm>
            <a:off x="6162437" y="565190"/>
            <a:ext cx="6169819" cy="568166"/>
          </a:xfrm>
          <a:prstGeom prst="rect">
            <a:avLst/>
          </a:prstGeom>
          <a:noFill/>
          <a:ln/>
        </p:spPr>
        <p:txBody>
          <a:bodyPr wrap="none" lIns="0" tIns="0" rIns="0" bIns="0" rtlCol="0" anchor="t"/>
          <a:lstStyle/>
          <a:p>
            <a:pPr marL="0" indent="0">
              <a:lnSpc>
                <a:spcPts val="4450"/>
              </a:lnSpc>
              <a:buNone/>
            </a:pPr>
            <a:r>
              <a:rPr lang="en-US" sz="3550" kern="0" spc="-72" dirty="0">
                <a:latin typeface="Times New Roman" panose="02020603050405020304" pitchFamily="18" charset="0"/>
                <a:ea typeface="Source Serif Pro Semi Bold" pitchFamily="34" charset="-122"/>
                <a:cs typeface="Times New Roman" panose="02020603050405020304" pitchFamily="18" charset="0"/>
              </a:rPr>
              <a:t>Secure Payments and Invoicing</a:t>
            </a:r>
            <a:endParaRPr lang="en-US" sz="3550" dirty="0">
              <a:latin typeface="Times New Roman" panose="02020603050405020304" pitchFamily="18" charset="0"/>
              <a:cs typeface="Times New Roman" panose="02020603050405020304" pitchFamily="18" charset="0"/>
            </a:endParaRPr>
          </a:p>
        </p:txBody>
      </p:sp>
      <p:pic>
        <p:nvPicPr>
          <p:cNvPr id="15" name="Image 1" descr="preencoded.png">
            <a:extLst>
              <a:ext uri="{FF2B5EF4-FFF2-40B4-BE49-F238E27FC236}">
                <a16:creationId xmlns:a16="http://schemas.microsoft.com/office/drawing/2014/main" id="{1119901D-A6DA-4C7B-A491-56A5C7829D45}"/>
              </a:ext>
            </a:extLst>
          </p:cNvPr>
          <p:cNvPicPr>
            <a:picLocks noChangeAspect="1"/>
          </p:cNvPicPr>
          <p:nvPr/>
        </p:nvPicPr>
        <p:blipFill>
          <a:blip r:embed="rId3"/>
          <a:stretch>
            <a:fillRect/>
          </a:stretch>
        </p:blipFill>
        <p:spPr>
          <a:xfrm>
            <a:off x="6162437" y="1423035"/>
            <a:ext cx="482917" cy="482918"/>
          </a:xfrm>
          <a:prstGeom prst="rect">
            <a:avLst/>
          </a:prstGeom>
        </p:spPr>
      </p:pic>
      <p:sp>
        <p:nvSpPr>
          <p:cNvPr id="16" name="Text 1">
            <a:extLst>
              <a:ext uri="{FF2B5EF4-FFF2-40B4-BE49-F238E27FC236}">
                <a16:creationId xmlns:a16="http://schemas.microsoft.com/office/drawing/2014/main" id="{61973BF2-27E7-4075-8722-F4B4515E6537}"/>
              </a:ext>
            </a:extLst>
          </p:cNvPr>
          <p:cNvSpPr/>
          <p:nvPr/>
        </p:nvSpPr>
        <p:spPr>
          <a:xfrm>
            <a:off x="6162437" y="2099072"/>
            <a:ext cx="2272665" cy="284083"/>
          </a:xfrm>
          <a:prstGeom prst="rect">
            <a:avLst/>
          </a:prstGeom>
          <a:noFill/>
          <a:ln/>
        </p:spPr>
        <p:txBody>
          <a:bodyPr wrap="none" lIns="0" tIns="0" rIns="0" bIns="0" rtlCol="0" anchor="t"/>
          <a:lstStyle/>
          <a:p>
            <a:pPr marL="0" indent="0" algn="l">
              <a:lnSpc>
                <a:spcPts val="2200"/>
              </a:lnSpc>
              <a:buNone/>
            </a:pPr>
            <a:r>
              <a:rPr lang="en-US" sz="1750" b="1" kern="0" spc="-36" dirty="0">
                <a:ea typeface="Source Serif Pro Semi Bold" pitchFamily="34" charset="-122"/>
                <a:cs typeface="Source Serif Pro Semi Bold" pitchFamily="34" charset="-120"/>
              </a:rPr>
              <a:t>Payment Processing</a:t>
            </a:r>
            <a:endParaRPr lang="en-US" sz="1750" b="1" dirty="0"/>
          </a:p>
        </p:txBody>
      </p:sp>
      <p:sp>
        <p:nvSpPr>
          <p:cNvPr id="17" name="Text 2">
            <a:extLst>
              <a:ext uri="{FF2B5EF4-FFF2-40B4-BE49-F238E27FC236}">
                <a16:creationId xmlns:a16="http://schemas.microsoft.com/office/drawing/2014/main" id="{3D60EB47-88C7-455D-9DE6-D5780EC96FEF}"/>
              </a:ext>
            </a:extLst>
          </p:cNvPr>
          <p:cNvSpPr/>
          <p:nvPr/>
        </p:nvSpPr>
        <p:spPr>
          <a:xfrm>
            <a:off x="6162437" y="2499003"/>
            <a:ext cx="7791926" cy="618173"/>
          </a:xfrm>
          <a:prstGeom prst="rect">
            <a:avLst/>
          </a:prstGeom>
          <a:noFill/>
          <a:ln/>
        </p:spPr>
        <p:txBody>
          <a:bodyPr wrap="square" lIns="0" tIns="0" rIns="0" bIns="0" rtlCol="0" anchor="t"/>
          <a:lstStyle/>
          <a:p>
            <a:pPr marL="0" indent="0" algn="l">
              <a:lnSpc>
                <a:spcPts val="2400"/>
              </a:lnSpc>
              <a:buNone/>
            </a:pPr>
            <a:r>
              <a:rPr lang="en-US" sz="1500" kern="0" spc="-30" dirty="0">
                <a:ea typeface="Source Sans Pro" pitchFamily="34" charset="-122"/>
                <a:cs typeface="Source Sans Pro" pitchFamily="34" charset="-120"/>
              </a:rPr>
              <a:t>The platform offers seamless and secure payment processing, allowing clients to pay freelancers through various methods, such as credit cards, digital wallets, or bank transfers.</a:t>
            </a:r>
            <a:endParaRPr lang="en-US" sz="1500" dirty="0"/>
          </a:p>
        </p:txBody>
      </p:sp>
      <p:pic>
        <p:nvPicPr>
          <p:cNvPr id="18" name="Image 2" descr="preencoded.png">
            <a:extLst>
              <a:ext uri="{FF2B5EF4-FFF2-40B4-BE49-F238E27FC236}">
                <a16:creationId xmlns:a16="http://schemas.microsoft.com/office/drawing/2014/main" id="{8927893B-352A-4764-AE95-A011394B59AF}"/>
              </a:ext>
            </a:extLst>
          </p:cNvPr>
          <p:cNvPicPr>
            <a:picLocks noChangeAspect="1"/>
          </p:cNvPicPr>
          <p:nvPr/>
        </p:nvPicPr>
        <p:blipFill>
          <a:blip r:embed="rId4"/>
          <a:stretch>
            <a:fillRect/>
          </a:stretch>
        </p:blipFill>
        <p:spPr>
          <a:xfrm>
            <a:off x="6162437" y="3696653"/>
            <a:ext cx="482917" cy="482918"/>
          </a:xfrm>
          <a:prstGeom prst="rect">
            <a:avLst/>
          </a:prstGeom>
        </p:spPr>
      </p:pic>
      <p:sp>
        <p:nvSpPr>
          <p:cNvPr id="19" name="Text 3">
            <a:extLst>
              <a:ext uri="{FF2B5EF4-FFF2-40B4-BE49-F238E27FC236}">
                <a16:creationId xmlns:a16="http://schemas.microsoft.com/office/drawing/2014/main" id="{4771F55E-5E56-4B03-8193-84254D959EBA}"/>
              </a:ext>
            </a:extLst>
          </p:cNvPr>
          <p:cNvSpPr/>
          <p:nvPr/>
        </p:nvSpPr>
        <p:spPr>
          <a:xfrm>
            <a:off x="6162437" y="4372689"/>
            <a:ext cx="2272665" cy="284083"/>
          </a:xfrm>
          <a:prstGeom prst="rect">
            <a:avLst/>
          </a:prstGeom>
          <a:noFill/>
          <a:ln/>
        </p:spPr>
        <p:txBody>
          <a:bodyPr wrap="none" lIns="0" tIns="0" rIns="0" bIns="0" rtlCol="0" anchor="t"/>
          <a:lstStyle/>
          <a:p>
            <a:pPr marL="0" indent="0" algn="l">
              <a:lnSpc>
                <a:spcPts val="2200"/>
              </a:lnSpc>
              <a:buNone/>
            </a:pPr>
            <a:r>
              <a:rPr lang="en-US" sz="1750" b="1" kern="0" spc="-36" dirty="0">
                <a:ea typeface="Source Serif Pro Semi Bold" pitchFamily="34" charset="-122"/>
                <a:cs typeface="Source Serif Pro Semi Bold" pitchFamily="34" charset="-120"/>
              </a:rPr>
              <a:t>Invoicing</a:t>
            </a:r>
            <a:endParaRPr lang="en-US" sz="1750" b="1" dirty="0"/>
          </a:p>
        </p:txBody>
      </p:sp>
      <p:sp>
        <p:nvSpPr>
          <p:cNvPr id="20" name="Text 4">
            <a:extLst>
              <a:ext uri="{FF2B5EF4-FFF2-40B4-BE49-F238E27FC236}">
                <a16:creationId xmlns:a16="http://schemas.microsoft.com/office/drawing/2014/main" id="{9A19DA8C-EEBD-4B46-8236-C1D9FBDE1007}"/>
              </a:ext>
            </a:extLst>
          </p:cNvPr>
          <p:cNvSpPr/>
          <p:nvPr/>
        </p:nvSpPr>
        <p:spPr>
          <a:xfrm>
            <a:off x="6162437" y="4772620"/>
            <a:ext cx="7791926" cy="618173"/>
          </a:xfrm>
          <a:prstGeom prst="rect">
            <a:avLst/>
          </a:prstGeom>
          <a:noFill/>
          <a:ln/>
        </p:spPr>
        <p:txBody>
          <a:bodyPr wrap="square" lIns="0" tIns="0" rIns="0" bIns="0" rtlCol="0" anchor="t"/>
          <a:lstStyle/>
          <a:p>
            <a:pPr marL="0" indent="0" algn="l">
              <a:lnSpc>
                <a:spcPts val="2400"/>
              </a:lnSpc>
              <a:buNone/>
            </a:pPr>
            <a:r>
              <a:rPr lang="en-US" sz="1500" kern="0" spc="-30" dirty="0">
                <a:ea typeface="Source Sans Pro" pitchFamily="34" charset="-122"/>
                <a:cs typeface="Source Sans Pro" pitchFamily="34" charset="-120"/>
              </a:rPr>
              <a:t>Freelancers can generate professional invoices directly within the platform, streamlining the billing process and ensuring timely and accurate payments.</a:t>
            </a:r>
            <a:endParaRPr lang="en-US" sz="1500" dirty="0"/>
          </a:p>
        </p:txBody>
      </p:sp>
      <p:pic>
        <p:nvPicPr>
          <p:cNvPr id="21" name="Image 3" descr="preencoded.png">
            <a:extLst>
              <a:ext uri="{FF2B5EF4-FFF2-40B4-BE49-F238E27FC236}">
                <a16:creationId xmlns:a16="http://schemas.microsoft.com/office/drawing/2014/main" id="{991B2EC7-C3B6-4493-97BB-F831F676F59D}"/>
              </a:ext>
            </a:extLst>
          </p:cNvPr>
          <p:cNvPicPr>
            <a:picLocks noChangeAspect="1"/>
          </p:cNvPicPr>
          <p:nvPr/>
        </p:nvPicPr>
        <p:blipFill>
          <a:blip r:embed="rId5"/>
          <a:stretch>
            <a:fillRect/>
          </a:stretch>
        </p:blipFill>
        <p:spPr>
          <a:xfrm>
            <a:off x="6162437" y="5970270"/>
            <a:ext cx="482917" cy="482918"/>
          </a:xfrm>
          <a:prstGeom prst="rect">
            <a:avLst/>
          </a:prstGeom>
        </p:spPr>
      </p:pic>
      <p:sp>
        <p:nvSpPr>
          <p:cNvPr id="22" name="Text 5">
            <a:extLst>
              <a:ext uri="{FF2B5EF4-FFF2-40B4-BE49-F238E27FC236}">
                <a16:creationId xmlns:a16="http://schemas.microsoft.com/office/drawing/2014/main" id="{4372DE23-2700-4A16-8A15-F2F100EFFFF4}"/>
              </a:ext>
            </a:extLst>
          </p:cNvPr>
          <p:cNvSpPr/>
          <p:nvPr/>
        </p:nvSpPr>
        <p:spPr>
          <a:xfrm>
            <a:off x="6162437" y="6646307"/>
            <a:ext cx="2272665" cy="284083"/>
          </a:xfrm>
          <a:prstGeom prst="rect">
            <a:avLst/>
          </a:prstGeom>
          <a:noFill/>
          <a:ln/>
        </p:spPr>
        <p:txBody>
          <a:bodyPr wrap="none" lIns="0" tIns="0" rIns="0" bIns="0" rtlCol="0" anchor="t"/>
          <a:lstStyle/>
          <a:p>
            <a:pPr marL="0" indent="0" algn="l">
              <a:lnSpc>
                <a:spcPts val="2200"/>
              </a:lnSpc>
              <a:buNone/>
            </a:pPr>
            <a:r>
              <a:rPr lang="en-US" sz="1750" b="1" kern="0" spc="-36" dirty="0">
                <a:ea typeface="Source Serif Pro Semi Bold" pitchFamily="34" charset="-122"/>
                <a:cs typeface="Source Serif Pro Semi Bold" pitchFamily="34" charset="-120"/>
              </a:rPr>
              <a:t>Escrow Services</a:t>
            </a:r>
            <a:endParaRPr lang="en-US" sz="1750" b="1" dirty="0"/>
          </a:p>
        </p:txBody>
      </p:sp>
      <p:sp>
        <p:nvSpPr>
          <p:cNvPr id="23" name="Text 6">
            <a:extLst>
              <a:ext uri="{FF2B5EF4-FFF2-40B4-BE49-F238E27FC236}">
                <a16:creationId xmlns:a16="http://schemas.microsoft.com/office/drawing/2014/main" id="{AE82E002-AD78-4FF6-AE10-A6DF48BE9DC3}"/>
              </a:ext>
            </a:extLst>
          </p:cNvPr>
          <p:cNvSpPr/>
          <p:nvPr/>
        </p:nvSpPr>
        <p:spPr>
          <a:xfrm>
            <a:off x="6162437" y="7046238"/>
            <a:ext cx="7791926" cy="618173"/>
          </a:xfrm>
          <a:prstGeom prst="rect">
            <a:avLst/>
          </a:prstGeom>
          <a:noFill/>
          <a:ln/>
        </p:spPr>
        <p:txBody>
          <a:bodyPr wrap="square" lIns="0" tIns="0" rIns="0" bIns="0" rtlCol="0" anchor="t"/>
          <a:lstStyle/>
          <a:p>
            <a:pPr marL="0" indent="0" algn="l">
              <a:lnSpc>
                <a:spcPts val="2400"/>
              </a:lnSpc>
              <a:buNone/>
            </a:pPr>
            <a:r>
              <a:rPr lang="en-US" sz="1500" kern="0" spc="-30" dirty="0">
                <a:ea typeface="Source Sans Pro" pitchFamily="34" charset="-122"/>
                <a:cs typeface="Source Sans Pro" pitchFamily="34" charset="-120"/>
              </a:rPr>
              <a:t>The platform may provide escrow services to hold client payments in trust until project milestones are successfully completed, protecting both parties and promoting trust in the freelance relationship.</a:t>
            </a:r>
            <a:endParaRPr lang="en-US" sz="1500" dirty="0"/>
          </a:p>
        </p:txBody>
      </p:sp>
    </p:spTree>
    <p:extLst>
      <p:ext uri="{BB962C8B-B14F-4D97-AF65-F5344CB8AC3E}">
        <p14:creationId xmlns:p14="http://schemas.microsoft.com/office/powerpoint/2010/main" val="308548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5FBF5E5-A1A2-43B8-AFF1-82362D41518A}"/>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639E5E0-5CAA-4B0A-95E4-106EE8DC5D14}"/>
              </a:ext>
            </a:extLst>
          </p:cNvPr>
          <p:cNvSpPr/>
          <p:nvPr/>
        </p:nvSpPr>
        <p:spPr>
          <a:xfrm>
            <a:off x="6324124" y="1890713"/>
            <a:ext cx="7468553" cy="1408033"/>
          </a:xfrm>
          <a:prstGeom prst="rect">
            <a:avLst/>
          </a:prstGeom>
          <a:noFill/>
          <a:ln/>
        </p:spPr>
        <p:txBody>
          <a:bodyPr wrap="square" lIns="0" tIns="0" rIns="0" bIns="0" rtlCol="0" anchor="t"/>
          <a:lstStyle/>
          <a:p>
            <a:pPr marL="0" indent="0">
              <a:lnSpc>
                <a:spcPts val="5500"/>
              </a:lnSpc>
              <a:buNone/>
            </a:pPr>
            <a:r>
              <a:rPr lang="en-US" sz="4400" kern="0" spc="-89" dirty="0">
                <a:latin typeface="Times New Roman" panose="02020603050405020304" pitchFamily="18" charset="0"/>
                <a:ea typeface="Source Serif Pro Semi Bold" pitchFamily="34" charset="-122"/>
                <a:cs typeface="Times New Roman" panose="02020603050405020304" pitchFamily="18" charset="0"/>
              </a:rPr>
              <a:t>Conclusion and Future Enhancements</a:t>
            </a:r>
            <a:endParaRPr lang="en-US" sz="440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F5B844E5-2D4F-4789-809D-BF1FADCACD59}"/>
              </a:ext>
            </a:extLst>
          </p:cNvPr>
          <p:cNvSpPr/>
          <p:nvPr/>
        </p:nvSpPr>
        <p:spPr>
          <a:xfrm>
            <a:off x="6324124" y="3657719"/>
            <a:ext cx="7468553" cy="2681168"/>
          </a:xfrm>
          <a:prstGeom prst="rect">
            <a:avLst/>
          </a:prstGeom>
          <a:noFill/>
          <a:ln/>
        </p:spPr>
        <p:txBody>
          <a:bodyPr wrap="square" lIns="0" tIns="0" rIns="0" bIns="0" rtlCol="0" anchor="t"/>
          <a:lstStyle/>
          <a:p>
            <a:pPr marL="0" indent="0">
              <a:lnSpc>
                <a:spcPts val="3000"/>
              </a:lnSpc>
              <a:buNone/>
            </a:pPr>
            <a:r>
              <a:rPr lang="en-US" sz="1850" kern="0" spc="-38" dirty="0">
                <a:ea typeface="Source Sans Pro" pitchFamily="34" charset="-122"/>
                <a:cs typeface="Source Sans Pro" pitchFamily="34" charset="-120"/>
              </a:rPr>
              <a:t>The MERN stack-based freelance application presented in this introduction offers a comprehensive and secure platform for both freelancers and clients to connect, collaborate, and succeed in the ever-evolving gig economy. As the platform continues to evolve, future enhancements may include AI-powered job recommendations, virtual collaboration tools, advanced data analytics, and integration with a wider ecosystem of third-party services to provide an even more seamless and efficient freelancing experience.</a:t>
            </a:r>
            <a:endParaRPr lang="en-US" sz="1850" dirty="0"/>
          </a:p>
        </p:txBody>
      </p:sp>
    </p:spTree>
    <p:extLst>
      <p:ext uri="{BB962C8B-B14F-4D97-AF65-F5344CB8AC3E}">
        <p14:creationId xmlns:p14="http://schemas.microsoft.com/office/powerpoint/2010/main" val="2333913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887</Words>
  <Application>Microsoft Office PowerPoint</Application>
  <PresentationFormat>Custom</PresentationFormat>
  <Paragraphs>64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Source Sans Pro</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Presentation</dc:title>
  <dc:subject>Presentation</dc:subject>
  <dc:creator>harish barath</dc:creator>
  <cp:lastModifiedBy>harish barath</cp:lastModifiedBy>
  <cp:revision>16</cp:revision>
  <dcterms:created xsi:type="dcterms:W3CDTF">2024-10-24T16:49:39Z</dcterms:created>
  <dcterms:modified xsi:type="dcterms:W3CDTF">2024-10-27T15:04:58Z</dcterms:modified>
</cp:coreProperties>
</file>